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257" r:id="rId3"/>
    <p:sldId id="258" r:id="rId4"/>
    <p:sldId id="260" r:id="rId5"/>
    <p:sldId id="290" r:id="rId6"/>
    <p:sldId id="259" r:id="rId7"/>
    <p:sldId id="264" r:id="rId8"/>
    <p:sldId id="272" r:id="rId9"/>
    <p:sldId id="274" r:id="rId10"/>
    <p:sldId id="273" r:id="rId11"/>
    <p:sldId id="265" r:id="rId12"/>
    <p:sldId id="291" r:id="rId13"/>
    <p:sldId id="276" r:id="rId14"/>
    <p:sldId id="277" r:id="rId15"/>
    <p:sldId id="275" r:id="rId16"/>
    <p:sldId id="261" r:id="rId17"/>
    <p:sldId id="262" r:id="rId18"/>
    <p:sldId id="263" r:id="rId19"/>
    <p:sldId id="266" r:id="rId20"/>
    <p:sldId id="267" r:id="rId21"/>
    <p:sldId id="269" r:id="rId22"/>
    <p:sldId id="268" r:id="rId23"/>
    <p:sldId id="270" r:id="rId24"/>
    <p:sldId id="271" r:id="rId25"/>
    <p:sldId id="278" r:id="rId26"/>
    <p:sldId id="279" r:id="rId27"/>
    <p:sldId id="280" r:id="rId28"/>
    <p:sldId id="281" r:id="rId29"/>
    <p:sldId id="282" r:id="rId30"/>
    <p:sldId id="283" r:id="rId31"/>
    <p:sldId id="284" r:id="rId32"/>
    <p:sldId id="289" r:id="rId33"/>
    <p:sldId id="288" r:id="rId34"/>
    <p:sldId id="285" r:id="rId35"/>
    <p:sldId id="287" r:id="rId36"/>
    <p:sldId id="286"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774"/>
    <p:restoredTop sz="81488"/>
  </p:normalViewPr>
  <p:slideViewPr>
    <p:cSldViewPr snapToGrid="0" snapToObjects="1">
      <p:cViewPr varScale="1">
        <p:scale>
          <a:sx n="83" d="100"/>
          <a:sy n="83" d="100"/>
        </p:scale>
        <p:origin x="148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52EFDE-BA34-4A45-98D2-914222324ADE}" type="datetimeFigureOut">
              <a:rPr lang="en-US" smtClean="0"/>
              <a:t>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AC2115-CF59-5349-AAFF-9373778197E1}" type="slidenum">
              <a:rPr lang="en-US" smtClean="0"/>
              <a:t>‹#›</a:t>
            </a:fld>
            <a:endParaRPr lang="en-US"/>
          </a:p>
        </p:txBody>
      </p:sp>
    </p:spTree>
    <p:extLst>
      <p:ext uri="{BB962C8B-B14F-4D97-AF65-F5344CB8AC3E}">
        <p14:creationId xmlns:p14="http://schemas.microsoft.com/office/powerpoint/2010/main" val="3880818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Neutrons</a:t>
            </a:r>
          </a:p>
          <a:p>
            <a:r>
              <a:rPr lang="en-US" dirty="0"/>
              <a:t>Full </a:t>
            </a:r>
          </a:p>
          <a:p>
            <a:r>
              <a:rPr lang="en-US" dirty="0"/>
              <a:t>Ions (loss or gain of electrons)</a:t>
            </a:r>
          </a:p>
          <a:p>
            <a:r>
              <a:rPr lang="en-US" dirty="0"/>
              <a:t>Sharing of electrons (strong in water)</a:t>
            </a:r>
          </a:p>
          <a:p>
            <a:r>
              <a:rPr lang="en-US" dirty="0"/>
              <a:t>Water, O is partially negative, interacts with partial positive on H</a:t>
            </a:r>
          </a:p>
          <a:p>
            <a:r>
              <a:rPr lang="en-US" dirty="0"/>
              <a:t>H-bonds between N-bases</a:t>
            </a:r>
          </a:p>
        </p:txBody>
      </p:sp>
      <p:sp>
        <p:nvSpPr>
          <p:cNvPr id="4" name="Slide Number Placeholder 3"/>
          <p:cNvSpPr>
            <a:spLocks noGrp="1"/>
          </p:cNvSpPr>
          <p:nvPr>
            <p:ph type="sldNum" sz="quarter" idx="5"/>
          </p:nvPr>
        </p:nvSpPr>
        <p:spPr/>
        <p:txBody>
          <a:bodyPr/>
          <a:lstStyle/>
          <a:p>
            <a:fld id="{08AC2115-CF59-5349-AAFF-9373778197E1}" type="slidenum">
              <a:rPr lang="en-US" smtClean="0"/>
              <a:t>2</a:t>
            </a:fld>
            <a:endParaRPr lang="en-US"/>
          </a:p>
        </p:txBody>
      </p:sp>
    </p:spTree>
    <p:extLst>
      <p:ext uri="{BB962C8B-B14F-4D97-AF65-F5344CB8AC3E}">
        <p14:creationId xmlns:p14="http://schemas.microsoft.com/office/powerpoint/2010/main" val="3119419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Txn</a:t>
            </a:r>
            <a:r>
              <a:rPr lang="en-US" dirty="0"/>
              <a:t>: RNA pol, in nucleus</a:t>
            </a:r>
          </a:p>
          <a:p>
            <a:r>
              <a:rPr lang="en-US" dirty="0"/>
              <a:t>Trans: </a:t>
            </a:r>
            <a:r>
              <a:rPr lang="en-US" dirty="0" err="1"/>
              <a:t>ribo</a:t>
            </a:r>
            <a:r>
              <a:rPr lang="en-US" dirty="0"/>
              <a:t>, in cytoplasm</a:t>
            </a:r>
          </a:p>
          <a:p>
            <a:r>
              <a:rPr lang="en-US" dirty="0"/>
              <a:t>Nonsense = premature stop </a:t>
            </a:r>
          </a:p>
          <a:p>
            <a:r>
              <a:rPr lang="en-US" dirty="0"/>
              <a:t>Missense = different aa</a:t>
            </a:r>
          </a:p>
        </p:txBody>
      </p:sp>
      <p:sp>
        <p:nvSpPr>
          <p:cNvPr id="4" name="Slide Number Placeholder 3"/>
          <p:cNvSpPr>
            <a:spLocks noGrp="1"/>
          </p:cNvSpPr>
          <p:nvPr>
            <p:ph type="sldNum" sz="quarter" idx="5"/>
          </p:nvPr>
        </p:nvSpPr>
        <p:spPr/>
        <p:txBody>
          <a:bodyPr/>
          <a:lstStyle/>
          <a:p>
            <a:fld id="{08AC2115-CF59-5349-AAFF-9373778197E1}" type="slidenum">
              <a:rPr lang="en-US" smtClean="0"/>
              <a:t>18</a:t>
            </a:fld>
            <a:endParaRPr lang="en-US"/>
          </a:p>
        </p:txBody>
      </p:sp>
    </p:spTree>
    <p:extLst>
      <p:ext uri="{BB962C8B-B14F-4D97-AF65-F5344CB8AC3E}">
        <p14:creationId xmlns:p14="http://schemas.microsoft.com/office/powerpoint/2010/main" val="25817862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Differential RNA expression</a:t>
            </a:r>
          </a:p>
          <a:p>
            <a:endParaRPr lang="en-US" dirty="0"/>
          </a:p>
        </p:txBody>
      </p:sp>
      <p:sp>
        <p:nvSpPr>
          <p:cNvPr id="4" name="Slide Number Placeholder 3"/>
          <p:cNvSpPr>
            <a:spLocks noGrp="1"/>
          </p:cNvSpPr>
          <p:nvPr>
            <p:ph type="sldNum" sz="quarter" idx="5"/>
          </p:nvPr>
        </p:nvSpPr>
        <p:spPr/>
        <p:txBody>
          <a:bodyPr/>
          <a:lstStyle/>
          <a:p>
            <a:fld id="{08AC2115-CF59-5349-AAFF-9373778197E1}" type="slidenum">
              <a:rPr lang="en-US" smtClean="0"/>
              <a:t>19</a:t>
            </a:fld>
            <a:endParaRPr lang="en-US"/>
          </a:p>
        </p:txBody>
      </p:sp>
    </p:spTree>
    <p:extLst>
      <p:ext uri="{BB962C8B-B14F-4D97-AF65-F5344CB8AC3E}">
        <p14:creationId xmlns:p14="http://schemas.microsoft.com/office/powerpoint/2010/main" val="27657470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Sequence of DNA that encodes for a protein; a version or specific sequence of a gene that gives a specific phenotype</a:t>
            </a:r>
          </a:p>
          <a:p>
            <a:r>
              <a:rPr lang="en-US" dirty="0"/>
              <a:t>Pairs of alleles</a:t>
            </a:r>
          </a:p>
          <a:p>
            <a:r>
              <a:rPr lang="en-US" dirty="0"/>
              <a:t>True breeding = homozygous; hybrid = heterozygous</a:t>
            </a:r>
          </a:p>
          <a:p>
            <a:r>
              <a:rPr lang="en-US" dirty="0"/>
              <a:t>Monohybrid = 3:1 ; dihybrid = 9:3:3:1 ratio</a:t>
            </a:r>
          </a:p>
          <a:p>
            <a:endParaRPr lang="en-US" dirty="0"/>
          </a:p>
        </p:txBody>
      </p:sp>
      <p:sp>
        <p:nvSpPr>
          <p:cNvPr id="4" name="Slide Number Placeholder 3"/>
          <p:cNvSpPr>
            <a:spLocks noGrp="1"/>
          </p:cNvSpPr>
          <p:nvPr>
            <p:ph type="sldNum" sz="quarter" idx="5"/>
          </p:nvPr>
        </p:nvSpPr>
        <p:spPr/>
        <p:txBody>
          <a:bodyPr/>
          <a:lstStyle/>
          <a:p>
            <a:fld id="{08AC2115-CF59-5349-AAFF-9373778197E1}" type="slidenum">
              <a:rPr lang="en-US" smtClean="0"/>
              <a:t>20</a:t>
            </a:fld>
            <a:endParaRPr lang="en-US"/>
          </a:p>
        </p:txBody>
      </p:sp>
    </p:spTree>
    <p:extLst>
      <p:ext uri="{BB962C8B-B14F-4D97-AF65-F5344CB8AC3E}">
        <p14:creationId xmlns:p14="http://schemas.microsoft.com/office/powerpoint/2010/main" val="2189804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Punnett square: half daughters affected, half sons affected</a:t>
            </a:r>
          </a:p>
          <a:p>
            <a:r>
              <a:rPr lang="en-US" dirty="0" err="1"/>
              <a:t>Anueploidy</a:t>
            </a:r>
            <a:r>
              <a:rPr lang="en-US" dirty="0"/>
              <a:t> (abnormal numbers of </a:t>
            </a:r>
            <a:r>
              <a:rPr lang="en-US" dirty="0" err="1"/>
              <a:t>chormosomes</a:t>
            </a:r>
            <a:r>
              <a:rPr lang="en-US" dirty="0"/>
              <a:t>). </a:t>
            </a:r>
          </a:p>
          <a:p>
            <a:r>
              <a:rPr lang="en-US" dirty="0"/>
              <a:t>Anaphase I where HC separate. </a:t>
            </a:r>
          </a:p>
          <a:p>
            <a:endParaRPr lang="en-US" dirty="0"/>
          </a:p>
        </p:txBody>
      </p:sp>
      <p:sp>
        <p:nvSpPr>
          <p:cNvPr id="4" name="Slide Number Placeholder 3"/>
          <p:cNvSpPr>
            <a:spLocks noGrp="1"/>
          </p:cNvSpPr>
          <p:nvPr>
            <p:ph type="sldNum" sz="quarter" idx="5"/>
          </p:nvPr>
        </p:nvSpPr>
        <p:spPr/>
        <p:txBody>
          <a:bodyPr/>
          <a:lstStyle/>
          <a:p>
            <a:fld id="{08AC2115-CF59-5349-AAFF-9373778197E1}" type="slidenum">
              <a:rPr lang="en-US" smtClean="0"/>
              <a:t>21</a:t>
            </a:fld>
            <a:endParaRPr lang="en-US"/>
          </a:p>
        </p:txBody>
      </p:sp>
    </p:spTree>
    <p:extLst>
      <p:ext uri="{BB962C8B-B14F-4D97-AF65-F5344CB8AC3E}">
        <p14:creationId xmlns:p14="http://schemas.microsoft.com/office/powerpoint/2010/main" val="2064199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Donor - O</a:t>
            </a:r>
          </a:p>
          <a:p>
            <a:r>
              <a:rPr lang="en-US" dirty="0"/>
              <a:t>Acceptor - AB</a:t>
            </a:r>
          </a:p>
        </p:txBody>
      </p:sp>
      <p:sp>
        <p:nvSpPr>
          <p:cNvPr id="4" name="Slide Number Placeholder 3"/>
          <p:cNvSpPr>
            <a:spLocks noGrp="1"/>
          </p:cNvSpPr>
          <p:nvPr>
            <p:ph type="sldNum" sz="quarter" idx="5"/>
          </p:nvPr>
        </p:nvSpPr>
        <p:spPr/>
        <p:txBody>
          <a:bodyPr/>
          <a:lstStyle/>
          <a:p>
            <a:fld id="{08AC2115-CF59-5349-AAFF-9373778197E1}" type="slidenum">
              <a:rPr lang="en-US" smtClean="0"/>
              <a:t>22</a:t>
            </a:fld>
            <a:endParaRPr lang="en-US"/>
          </a:p>
        </p:txBody>
      </p:sp>
    </p:spTree>
    <p:extLst>
      <p:ext uri="{BB962C8B-B14F-4D97-AF65-F5344CB8AC3E}">
        <p14:creationId xmlns:p14="http://schemas.microsoft.com/office/powerpoint/2010/main" val="16255529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Homologous structures: due to divergent evolution (common ancestor diverging away)</a:t>
            </a:r>
          </a:p>
          <a:p>
            <a:r>
              <a:rPr lang="en-US" dirty="0"/>
              <a:t>Analogous structures: due to convergent evolution (similar traits due to similar env. Factors)</a:t>
            </a:r>
          </a:p>
        </p:txBody>
      </p:sp>
      <p:sp>
        <p:nvSpPr>
          <p:cNvPr id="4" name="Slide Number Placeholder 3"/>
          <p:cNvSpPr>
            <a:spLocks noGrp="1"/>
          </p:cNvSpPr>
          <p:nvPr>
            <p:ph type="sldNum" sz="quarter" idx="5"/>
          </p:nvPr>
        </p:nvSpPr>
        <p:spPr/>
        <p:txBody>
          <a:bodyPr/>
          <a:lstStyle/>
          <a:p>
            <a:fld id="{08AC2115-CF59-5349-AAFF-9373778197E1}" type="slidenum">
              <a:rPr lang="en-US" smtClean="0"/>
              <a:t>25</a:t>
            </a:fld>
            <a:endParaRPr lang="en-US"/>
          </a:p>
        </p:txBody>
      </p:sp>
    </p:spTree>
    <p:extLst>
      <p:ext uri="{BB962C8B-B14F-4D97-AF65-F5344CB8AC3E}">
        <p14:creationId xmlns:p14="http://schemas.microsoft.com/office/powerpoint/2010/main" val="2327609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q2 = 360/1200 = 0.3</a:t>
            </a:r>
          </a:p>
          <a:p>
            <a:r>
              <a:rPr lang="en-US" dirty="0"/>
              <a:t>q = 0.55</a:t>
            </a:r>
          </a:p>
          <a:p>
            <a:r>
              <a:rPr lang="en-US" dirty="0"/>
              <a:t>p = 1-0.55 = 0.45</a:t>
            </a:r>
          </a:p>
          <a:p>
            <a:endParaRPr lang="en-US" dirty="0"/>
          </a:p>
          <a:p>
            <a:r>
              <a:rPr lang="en-US" dirty="0"/>
              <a:t>Homozygous recessive = q2 x pop</a:t>
            </a:r>
          </a:p>
          <a:p>
            <a:r>
              <a:rPr lang="en-US" dirty="0"/>
              <a:t>Heterozygous – 2pq x pop</a:t>
            </a:r>
          </a:p>
          <a:p>
            <a:r>
              <a:rPr lang="en-US" dirty="0"/>
              <a:t>Homozygous dominant = p2 x pop</a:t>
            </a:r>
          </a:p>
        </p:txBody>
      </p:sp>
      <p:sp>
        <p:nvSpPr>
          <p:cNvPr id="4" name="Slide Number Placeholder 3"/>
          <p:cNvSpPr>
            <a:spLocks noGrp="1"/>
          </p:cNvSpPr>
          <p:nvPr>
            <p:ph type="sldNum" sz="quarter" idx="5"/>
          </p:nvPr>
        </p:nvSpPr>
        <p:spPr/>
        <p:txBody>
          <a:bodyPr/>
          <a:lstStyle/>
          <a:p>
            <a:fld id="{08AC2115-CF59-5349-AAFF-9373778197E1}" type="slidenum">
              <a:rPr lang="en-US" smtClean="0"/>
              <a:t>27</a:t>
            </a:fld>
            <a:endParaRPr lang="en-US"/>
          </a:p>
        </p:txBody>
      </p:sp>
    </p:spTree>
    <p:extLst>
      <p:ext uri="{BB962C8B-B14F-4D97-AF65-F5344CB8AC3E}">
        <p14:creationId xmlns:p14="http://schemas.microsoft.com/office/powerpoint/2010/main" val="34157345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Bacteria – peptidoglycan cell wall, </a:t>
            </a:r>
            <a:r>
              <a:rPr lang="en-US" dirty="0" err="1"/>
              <a:t>Archae</a:t>
            </a:r>
            <a:r>
              <a:rPr lang="en-US" dirty="0"/>
              <a:t>  (histones, </a:t>
            </a:r>
            <a:r>
              <a:rPr lang="en-US" dirty="0" err="1"/>
              <a:t>extremeophiles</a:t>
            </a:r>
            <a:r>
              <a:rPr lang="en-US" dirty="0"/>
              <a:t>, many RNA pol, introns)</a:t>
            </a:r>
          </a:p>
        </p:txBody>
      </p:sp>
      <p:sp>
        <p:nvSpPr>
          <p:cNvPr id="4" name="Slide Number Placeholder 3"/>
          <p:cNvSpPr>
            <a:spLocks noGrp="1"/>
          </p:cNvSpPr>
          <p:nvPr>
            <p:ph type="sldNum" sz="quarter" idx="5"/>
          </p:nvPr>
        </p:nvSpPr>
        <p:spPr/>
        <p:txBody>
          <a:bodyPr/>
          <a:lstStyle/>
          <a:p>
            <a:fld id="{08AC2115-CF59-5349-AAFF-9373778197E1}" type="slidenum">
              <a:rPr lang="en-US" smtClean="0"/>
              <a:t>29</a:t>
            </a:fld>
            <a:endParaRPr lang="en-US"/>
          </a:p>
        </p:txBody>
      </p:sp>
    </p:spTree>
    <p:extLst>
      <p:ext uri="{BB962C8B-B14F-4D97-AF65-F5344CB8AC3E}">
        <p14:creationId xmlns:p14="http://schemas.microsoft.com/office/powerpoint/2010/main" val="1696963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AC2115-CF59-5349-AAFF-9373778197E1}" type="slidenum">
              <a:rPr lang="en-US" smtClean="0"/>
              <a:t>3</a:t>
            </a:fld>
            <a:endParaRPr lang="en-US"/>
          </a:p>
        </p:txBody>
      </p:sp>
    </p:spTree>
    <p:extLst>
      <p:ext uri="{BB962C8B-B14F-4D97-AF65-F5344CB8AC3E}">
        <p14:creationId xmlns:p14="http://schemas.microsoft.com/office/powerpoint/2010/main" val="4126008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Plants: starch/cellulose; animals: glycogen/chitin</a:t>
            </a:r>
          </a:p>
          <a:p>
            <a:r>
              <a:rPr lang="en-US" dirty="0"/>
              <a:t>Phospholipids- amphipathic, nonpolar tails, polar heads</a:t>
            </a:r>
          </a:p>
          <a:p>
            <a:r>
              <a:rPr lang="en-US" dirty="0"/>
              <a:t>Steroid hormones- nonpolar, small, sneak through membrane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Saturated = with hydrogens (solid at RT); unsaturated = double bonds/kinky/ more liquid</a:t>
            </a:r>
          </a:p>
          <a:p>
            <a:r>
              <a:rPr lang="en-US" dirty="0"/>
              <a:t>Primary (aa amino + carboxyl), secondary (alpha helix, beta sheet – H-bonds of backbone); 3  (R-groups) S-S, ionic, hydrophobic, H-bonds</a:t>
            </a:r>
          </a:p>
          <a:p>
            <a:r>
              <a:rPr lang="en-US" dirty="0"/>
              <a:t>Nucleotides: n-base, 5-C sugar, phosphate group</a:t>
            </a:r>
          </a:p>
          <a:p>
            <a:r>
              <a:rPr lang="en-US" dirty="0"/>
              <a:t>DNA – ds, deoxyribose sugar, 3’OH  . Phosphodiester bonds.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RNA – ss, ribose sugar (two OH) / tRNA, mRNA, rRNA</a:t>
            </a:r>
          </a:p>
        </p:txBody>
      </p:sp>
      <p:sp>
        <p:nvSpPr>
          <p:cNvPr id="4" name="Slide Number Placeholder 3"/>
          <p:cNvSpPr>
            <a:spLocks noGrp="1"/>
          </p:cNvSpPr>
          <p:nvPr>
            <p:ph type="sldNum" sz="quarter" idx="5"/>
          </p:nvPr>
        </p:nvSpPr>
        <p:spPr/>
        <p:txBody>
          <a:bodyPr/>
          <a:lstStyle/>
          <a:p>
            <a:fld id="{08AC2115-CF59-5349-AAFF-9373778197E1}" type="slidenum">
              <a:rPr lang="en-US" smtClean="0"/>
              <a:t>4</a:t>
            </a:fld>
            <a:endParaRPr lang="en-US"/>
          </a:p>
        </p:txBody>
      </p:sp>
    </p:spTree>
    <p:extLst>
      <p:ext uri="{BB962C8B-B14F-4D97-AF65-F5344CB8AC3E}">
        <p14:creationId xmlns:p14="http://schemas.microsoft.com/office/powerpoint/2010/main" val="694148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Glycoproteins = ID tag, glycolipids = signaling; cholesterol like glue at high temp and to keep it fluid at low temps</a:t>
            </a:r>
          </a:p>
          <a:p>
            <a:r>
              <a:rPr lang="en-US" dirty="0"/>
              <a:t>Hypertonic</a:t>
            </a:r>
          </a:p>
          <a:p>
            <a:r>
              <a:rPr lang="en-US" dirty="0"/>
              <a:t>Water potential and concentration</a:t>
            </a:r>
          </a:p>
          <a:p>
            <a:r>
              <a:rPr lang="en-US" dirty="0"/>
              <a:t>Channels – pore; carrier has conformational change; cotransporter (build up gradient and then use it to funnel something across)</a:t>
            </a:r>
          </a:p>
        </p:txBody>
      </p:sp>
      <p:sp>
        <p:nvSpPr>
          <p:cNvPr id="4" name="Slide Number Placeholder 3"/>
          <p:cNvSpPr>
            <a:spLocks noGrp="1"/>
          </p:cNvSpPr>
          <p:nvPr>
            <p:ph type="sldNum" sz="quarter" idx="5"/>
          </p:nvPr>
        </p:nvSpPr>
        <p:spPr/>
        <p:txBody>
          <a:bodyPr/>
          <a:lstStyle/>
          <a:p>
            <a:fld id="{08AC2115-CF59-5349-AAFF-9373778197E1}" type="slidenum">
              <a:rPr lang="en-US" smtClean="0"/>
              <a:t>7</a:t>
            </a:fld>
            <a:endParaRPr lang="en-US"/>
          </a:p>
        </p:txBody>
      </p:sp>
    </p:spTree>
    <p:extLst>
      <p:ext uri="{BB962C8B-B14F-4D97-AF65-F5344CB8AC3E}">
        <p14:creationId xmlns:p14="http://schemas.microsoft.com/office/powerpoint/2010/main" val="2995177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 small, circular, no mem-bound organelles; </a:t>
            </a:r>
            <a:r>
              <a:rPr lang="en-US" dirty="0" err="1"/>
              <a:t>Euk</a:t>
            </a:r>
            <a:r>
              <a:rPr lang="en-US" dirty="0"/>
              <a:t>: larger, linear </a:t>
            </a:r>
            <a:r>
              <a:rPr lang="en-US" dirty="0" err="1"/>
              <a:t>chr</a:t>
            </a:r>
            <a:r>
              <a:rPr lang="en-US" dirty="0"/>
              <a:t>, mem-bound organelles</a:t>
            </a:r>
          </a:p>
          <a:p>
            <a:r>
              <a:rPr lang="en-US" dirty="0"/>
              <a:t>Larger = better diffusion</a:t>
            </a:r>
          </a:p>
          <a:p>
            <a:r>
              <a:rPr lang="en-US" dirty="0"/>
              <a:t>All organisms made of cells, cells basic unit of cell, all cells from preexisting cells</a:t>
            </a:r>
          </a:p>
          <a:p>
            <a:r>
              <a:rPr lang="en-US" dirty="0"/>
              <a:t>PM, </a:t>
            </a:r>
            <a:r>
              <a:rPr lang="en-US" dirty="0" err="1"/>
              <a:t>ribos</a:t>
            </a:r>
            <a:r>
              <a:rPr lang="en-US" dirty="0"/>
              <a:t>, nucleic acid, cytosol </a:t>
            </a:r>
          </a:p>
          <a:p>
            <a:r>
              <a:rPr lang="en-US" dirty="0"/>
              <a:t>Animals: centrioles, centrosomes, cilia &amp; flagella; plants, cell wall, plasmodesmata , central vacuole, chloroplasts</a:t>
            </a:r>
          </a:p>
          <a:p>
            <a:r>
              <a:rPr lang="en-US" dirty="0"/>
              <a:t>Theory that explains how mitochondria and chloroplasts came about (pro eating but not digesting another pro)</a:t>
            </a:r>
          </a:p>
          <a:p>
            <a:r>
              <a:rPr lang="en-US" dirty="0"/>
              <a:t>EVIDENCE: </a:t>
            </a:r>
            <a:r>
              <a:rPr lang="en-US" dirty="0" err="1"/>
              <a:t>ribos</a:t>
            </a:r>
            <a:r>
              <a:rPr lang="en-US" dirty="0"/>
              <a:t>, circular DNA, fission division, enzymes on inner membrane, </a:t>
            </a:r>
          </a:p>
          <a:p>
            <a:endParaRPr lang="en-US" dirty="0"/>
          </a:p>
        </p:txBody>
      </p:sp>
      <p:sp>
        <p:nvSpPr>
          <p:cNvPr id="4" name="Slide Number Placeholder 3"/>
          <p:cNvSpPr>
            <a:spLocks noGrp="1"/>
          </p:cNvSpPr>
          <p:nvPr>
            <p:ph type="sldNum" sz="quarter" idx="5"/>
          </p:nvPr>
        </p:nvSpPr>
        <p:spPr/>
        <p:txBody>
          <a:bodyPr/>
          <a:lstStyle/>
          <a:p>
            <a:fld id="{08AC2115-CF59-5349-AAFF-9373778197E1}" type="slidenum">
              <a:rPr lang="en-US" smtClean="0"/>
              <a:t>8</a:t>
            </a:fld>
            <a:endParaRPr lang="en-US"/>
          </a:p>
        </p:txBody>
      </p:sp>
    </p:spTree>
    <p:extLst>
      <p:ext uri="{BB962C8B-B14F-4D97-AF65-F5344CB8AC3E}">
        <p14:creationId xmlns:p14="http://schemas.microsoft.com/office/powerpoint/2010/main" val="1311274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p>
          <a:p>
            <a:r>
              <a:rPr lang="en-US" dirty="0" err="1"/>
              <a:t>Mitos</a:t>
            </a:r>
            <a:r>
              <a:rPr lang="en-US" dirty="0"/>
              <a:t>: use O2 to make ATP</a:t>
            </a:r>
          </a:p>
          <a:p>
            <a:r>
              <a:rPr lang="en-US" dirty="0" err="1"/>
              <a:t>Chloros</a:t>
            </a:r>
            <a:r>
              <a:rPr lang="en-US" dirty="0"/>
              <a:t>: use light and CO2 and water to make sugar!</a:t>
            </a:r>
          </a:p>
        </p:txBody>
      </p:sp>
      <p:sp>
        <p:nvSpPr>
          <p:cNvPr id="4" name="Slide Number Placeholder 3"/>
          <p:cNvSpPr>
            <a:spLocks noGrp="1"/>
          </p:cNvSpPr>
          <p:nvPr>
            <p:ph type="sldNum" sz="quarter" idx="5"/>
          </p:nvPr>
        </p:nvSpPr>
        <p:spPr/>
        <p:txBody>
          <a:bodyPr/>
          <a:lstStyle/>
          <a:p>
            <a:fld id="{08AC2115-CF59-5349-AAFF-9373778197E1}" type="slidenum">
              <a:rPr lang="en-US" smtClean="0"/>
              <a:t>9</a:t>
            </a:fld>
            <a:endParaRPr lang="en-US"/>
          </a:p>
        </p:txBody>
      </p:sp>
    </p:spTree>
    <p:extLst>
      <p:ext uri="{BB962C8B-B14F-4D97-AF65-F5344CB8AC3E}">
        <p14:creationId xmlns:p14="http://schemas.microsoft.com/office/powerpoint/2010/main" val="431987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Created nor destroyed; entropy tends to increase (more </a:t>
            </a:r>
            <a:r>
              <a:rPr lang="en-US" dirty="0" err="1"/>
              <a:t>disorderd</a:t>
            </a:r>
            <a:r>
              <a:rPr lang="en-US" dirty="0"/>
              <a:t> state)</a:t>
            </a:r>
          </a:p>
          <a:p>
            <a:r>
              <a:rPr lang="en-US" dirty="0"/>
              <a:t>Activation energy of reactions</a:t>
            </a:r>
          </a:p>
          <a:p>
            <a:r>
              <a:rPr lang="en-US" dirty="0"/>
              <a:t>Back to primary structure so loses ALL 3D shape of the protein (shape determines binding pockets, determines function) </a:t>
            </a:r>
          </a:p>
          <a:p>
            <a:endParaRPr lang="en-US" dirty="0"/>
          </a:p>
        </p:txBody>
      </p:sp>
      <p:sp>
        <p:nvSpPr>
          <p:cNvPr id="4" name="Slide Number Placeholder 3"/>
          <p:cNvSpPr>
            <a:spLocks noGrp="1"/>
          </p:cNvSpPr>
          <p:nvPr>
            <p:ph type="sldNum" sz="quarter" idx="5"/>
          </p:nvPr>
        </p:nvSpPr>
        <p:spPr/>
        <p:txBody>
          <a:bodyPr/>
          <a:lstStyle/>
          <a:p>
            <a:fld id="{08AC2115-CF59-5349-AAFF-9373778197E1}" type="slidenum">
              <a:rPr lang="en-US" smtClean="0"/>
              <a:t>11</a:t>
            </a:fld>
            <a:endParaRPr lang="en-US"/>
          </a:p>
        </p:txBody>
      </p:sp>
    </p:spTree>
    <p:extLst>
      <p:ext uri="{BB962C8B-B14F-4D97-AF65-F5344CB8AC3E}">
        <p14:creationId xmlns:p14="http://schemas.microsoft.com/office/powerpoint/2010/main" val="1634513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MT, 23 pairs</a:t>
            </a:r>
          </a:p>
          <a:p>
            <a:r>
              <a:rPr lang="en-US" dirty="0"/>
              <a:t>M checkpoint during metaphase. </a:t>
            </a:r>
          </a:p>
          <a:p>
            <a:r>
              <a:rPr lang="en-US" dirty="0"/>
              <a:t>Oncogene – overactive –pedal to the medal. Tumor suppressor – checkpoint, normally stops/ mutated (can’t stop)</a:t>
            </a:r>
          </a:p>
          <a:p>
            <a:r>
              <a:rPr lang="en-US" dirty="0"/>
              <a:t>Binary fission (no nucleus)</a:t>
            </a:r>
          </a:p>
          <a:p>
            <a:r>
              <a:rPr lang="en-US" dirty="0"/>
              <a:t>Only in sexual reproduction; make haploid gametes (separate diploid homologous chromosomes)</a:t>
            </a:r>
          </a:p>
          <a:p>
            <a:r>
              <a:rPr lang="en-US" dirty="0"/>
              <a:t>Homo chromos and then sister chromatids</a:t>
            </a:r>
          </a:p>
          <a:p>
            <a:r>
              <a:rPr lang="en-US" dirty="0"/>
              <a:t>Crossing over, independent assortment, random fertilization</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8AC2115-CF59-5349-AAFF-9373778197E1}" type="slidenum">
              <a:rPr lang="en-US" smtClean="0"/>
              <a:t>16</a:t>
            </a:fld>
            <a:endParaRPr lang="en-US"/>
          </a:p>
        </p:txBody>
      </p:sp>
    </p:spTree>
    <p:extLst>
      <p:ext uri="{BB962C8B-B14F-4D97-AF65-F5344CB8AC3E}">
        <p14:creationId xmlns:p14="http://schemas.microsoft.com/office/powerpoint/2010/main" val="3310886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Anti, Phosphate and sugar </a:t>
            </a:r>
            <a:r>
              <a:rPr lang="en-US" dirty="0" err="1"/>
              <a:t>backabone</a:t>
            </a:r>
            <a:r>
              <a:rPr lang="en-US" dirty="0"/>
              <a:t> making it (-), N-bases on inside by H-bonds</a:t>
            </a:r>
          </a:p>
          <a:p>
            <a:r>
              <a:rPr lang="en-US" dirty="0"/>
              <a:t>3’OH; semi-conservative replication</a:t>
            </a:r>
          </a:p>
          <a:p>
            <a:r>
              <a:rPr lang="en-US" dirty="0"/>
              <a:t>Origin of replications (many for linear </a:t>
            </a:r>
            <a:r>
              <a:rPr lang="en-US" dirty="0" err="1"/>
              <a:t>euk</a:t>
            </a:r>
            <a:r>
              <a:rPr lang="en-US" dirty="0"/>
              <a:t> chromosomes)</a:t>
            </a:r>
          </a:p>
          <a:p>
            <a:r>
              <a:rPr lang="en-US" dirty="0"/>
              <a:t>5-3’ ; </a:t>
            </a:r>
            <a:r>
              <a:rPr lang="en-US" dirty="0" err="1"/>
              <a:t>okazaki</a:t>
            </a:r>
            <a:r>
              <a:rPr lang="en-US" dirty="0"/>
              <a:t> fragments</a:t>
            </a:r>
          </a:p>
        </p:txBody>
      </p:sp>
      <p:sp>
        <p:nvSpPr>
          <p:cNvPr id="4" name="Slide Number Placeholder 3"/>
          <p:cNvSpPr>
            <a:spLocks noGrp="1"/>
          </p:cNvSpPr>
          <p:nvPr>
            <p:ph type="sldNum" sz="quarter" idx="5"/>
          </p:nvPr>
        </p:nvSpPr>
        <p:spPr/>
        <p:txBody>
          <a:bodyPr/>
          <a:lstStyle/>
          <a:p>
            <a:fld id="{08AC2115-CF59-5349-AAFF-9373778197E1}" type="slidenum">
              <a:rPr lang="en-US" smtClean="0"/>
              <a:t>17</a:t>
            </a:fld>
            <a:endParaRPr lang="en-US"/>
          </a:p>
        </p:txBody>
      </p:sp>
    </p:spTree>
    <p:extLst>
      <p:ext uri="{BB962C8B-B14F-4D97-AF65-F5344CB8AC3E}">
        <p14:creationId xmlns:p14="http://schemas.microsoft.com/office/powerpoint/2010/main" val="264051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6A0FA-BB56-4648-B07B-33FA741DED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CD93E56-14AE-E24F-8F35-24E14471B2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68F7C5-A398-804F-881B-946D414EDDAA}"/>
              </a:ext>
            </a:extLst>
          </p:cNvPr>
          <p:cNvSpPr>
            <a:spLocks noGrp="1"/>
          </p:cNvSpPr>
          <p:nvPr>
            <p:ph type="dt" sz="half" idx="10"/>
          </p:nvPr>
        </p:nvSpPr>
        <p:spPr/>
        <p:txBody>
          <a:bodyPr/>
          <a:lstStyle/>
          <a:p>
            <a:fld id="{566AE7AE-E918-8644-9F41-E8CE9F3830F6}" type="datetimeFigureOut">
              <a:rPr lang="en-US" smtClean="0"/>
              <a:t>4/20/21</a:t>
            </a:fld>
            <a:endParaRPr lang="en-US"/>
          </a:p>
        </p:txBody>
      </p:sp>
      <p:sp>
        <p:nvSpPr>
          <p:cNvPr id="5" name="Footer Placeholder 4">
            <a:extLst>
              <a:ext uri="{FF2B5EF4-FFF2-40B4-BE49-F238E27FC236}">
                <a16:creationId xmlns:a16="http://schemas.microsoft.com/office/drawing/2014/main" id="{DFC5F0E7-55FF-5F4D-816F-C6CE6449F4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C4D877-C16B-8646-9462-94E1E9273532}"/>
              </a:ext>
            </a:extLst>
          </p:cNvPr>
          <p:cNvSpPr>
            <a:spLocks noGrp="1"/>
          </p:cNvSpPr>
          <p:nvPr>
            <p:ph type="sldNum" sz="quarter" idx="12"/>
          </p:nvPr>
        </p:nvSpPr>
        <p:spPr/>
        <p:txBody>
          <a:bodyPr/>
          <a:lstStyle/>
          <a:p>
            <a:fld id="{186B6F73-3D07-F945-8F0C-E41C38B4E57C}" type="slidenum">
              <a:rPr lang="en-US" smtClean="0"/>
              <a:t>‹#›</a:t>
            </a:fld>
            <a:endParaRPr lang="en-US"/>
          </a:p>
        </p:txBody>
      </p:sp>
    </p:spTree>
    <p:extLst>
      <p:ext uri="{BB962C8B-B14F-4D97-AF65-F5344CB8AC3E}">
        <p14:creationId xmlns:p14="http://schemas.microsoft.com/office/powerpoint/2010/main" val="28738957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FBC4E-7B27-5749-AE86-88E4C48A58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2C240F7-1A81-0F46-949C-BA95BAA963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197BE9-969A-EB41-8669-6C349E01CDD1}"/>
              </a:ext>
            </a:extLst>
          </p:cNvPr>
          <p:cNvSpPr>
            <a:spLocks noGrp="1"/>
          </p:cNvSpPr>
          <p:nvPr>
            <p:ph type="dt" sz="half" idx="10"/>
          </p:nvPr>
        </p:nvSpPr>
        <p:spPr/>
        <p:txBody>
          <a:bodyPr/>
          <a:lstStyle/>
          <a:p>
            <a:fld id="{566AE7AE-E918-8644-9F41-E8CE9F3830F6}" type="datetimeFigureOut">
              <a:rPr lang="en-US" smtClean="0"/>
              <a:t>4/20/21</a:t>
            </a:fld>
            <a:endParaRPr lang="en-US"/>
          </a:p>
        </p:txBody>
      </p:sp>
      <p:sp>
        <p:nvSpPr>
          <p:cNvPr id="5" name="Footer Placeholder 4">
            <a:extLst>
              <a:ext uri="{FF2B5EF4-FFF2-40B4-BE49-F238E27FC236}">
                <a16:creationId xmlns:a16="http://schemas.microsoft.com/office/drawing/2014/main" id="{C95E311C-30FE-9344-9E44-ECD7DDC5B0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FB2804-B8DA-BD4C-9177-FAD98DDF3BBA}"/>
              </a:ext>
            </a:extLst>
          </p:cNvPr>
          <p:cNvSpPr>
            <a:spLocks noGrp="1"/>
          </p:cNvSpPr>
          <p:nvPr>
            <p:ph type="sldNum" sz="quarter" idx="12"/>
          </p:nvPr>
        </p:nvSpPr>
        <p:spPr/>
        <p:txBody>
          <a:bodyPr/>
          <a:lstStyle/>
          <a:p>
            <a:fld id="{186B6F73-3D07-F945-8F0C-E41C38B4E57C}" type="slidenum">
              <a:rPr lang="en-US" smtClean="0"/>
              <a:t>‹#›</a:t>
            </a:fld>
            <a:endParaRPr lang="en-US"/>
          </a:p>
        </p:txBody>
      </p:sp>
    </p:spTree>
    <p:extLst>
      <p:ext uri="{BB962C8B-B14F-4D97-AF65-F5344CB8AC3E}">
        <p14:creationId xmlns:p14="http://schemas.microsoft.com/office/powerpoint/2010/main" val="4286105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04D6F7-5A2B-444D-8B3C-860087067DA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87CC82-9F84-4B47-B52F-34CF3A133B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C566DD-F2BF-004D-82C1-96611DFFD0A6}"/>
              </a:ext>
            </a:extLst>
          </p:cNvPr>
          <p:cNvSpPr>
            <a:spLocks noGrp="1"/>
          </p:cNvSpPr>
          <p:nvPr>
            <p:ph type="dt" sz="half" idx="10"/>
          </p:nvPr>
        </p:nvSpPr>
        <p:spPr/>
        <p:txBody>
          <a:bodyPr/>
          <a:lstStyle/>
          <a:p>
            <a:fld id="{566AE7AE-E918-8644-9F41-E8CE9F3830F6}" type="datetimeFigureOut">
              <a:rPr lang="en-US" smtClean="0"/>
              <a:t>4/20/21</a:t>
            </a:fld>
            <a:endParaRPr lang="en-US"/>
          </a:p>
        </p:txBody>
      </p:sp>
      <p:sp>
        <p:nvSpPr>
          <p:cNvPr id="5" name="Footer Placeholder 4">
            <a:extLst>
              <a:ext uri="{FF2B5EF4-FFF2-40B4-BE49-F238E27FC236}">
                <a16:creationId xmlns:a16="http://schemas.microsoft.com/office/drawing/2014/main" id="{EFA4CACD-CF1A-C241-BFE7-BCCF143DB8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2F8F7-A6D7-6F49-9203-1B6357E35EC2}"/>
              </a:ext>
            </a:extLst>
          </p:cNvPr>
          <p:cNvSpPr>
            <a:spLocks noGrp="1"/>
          </p:cNvSpPr>
          <p:nvPr>
            <p:ph type="sldNum" sz="quarter" idx="12"/>
          </p:nvPr>
        </p:nvSpPr>
        <p:spPr/>
        <p:txBody>
          <a:bodyPr/>
          <a:lstStyle/>
          <a:p>
            <a:fld id="{186B6F73-3D07-F945-8F0C-E41C38B4E57C}" type="slidenum">
              <a:rPr lang="en-US" smtClean="0"/>
              <a:t>‹#›</a:t>
            </a:fld>
            <a:endParaRPr lang="en-US"/>
          </a:p>
        </p:txBody>
      </p:sp>
    </p:spTree>
    <p:extLst>
      <p:ext uri="{BB962C8B-B14F-4D97-AF65-F5344CB8AC3E}">
        <p14:creationId xmlns:p14="http://schemas.microsoft.com/office/powerpoint/2010/main" val="974827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FB469-2C59-AF4A-A1A3-08B9A5EF32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C3009A-9A0F-1E43-AAE5-8BF4A4B292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C6B686-2919-874B-9827-363010C3B001}"/>
              </a:ext>
            </a:extLst>
          </p:cNvPr>
          <p:cNvSpPr>
            <a:spLocks noGrp="1"/>
          </p:cNvSpPr>
          <p:nvPr>
            <p:ph type="dt" sz="half" idx="10"/>
          </p:nvPr>
        </p:nvSpPr>
        <p:spPr/>
        <p:txBody>
          <a:bodyPr/>
          <a:lstStyle/>
          <a:p>
            <a:fld id="{566AE7AE-E918-8644-9F41-E8CE9F3830F6}" type="datetimeFigureOut">
              <a:rPr lang="en-US" smtClean="0"/>
              <a:t>4/20/21</a:t>
            </a:fld>
            <a:endParaRPr lang="en-US"/>
          </a:p>
        </p:txBody>
      </p:sp>
      <p:sp>
        <p:nvSpPr>
          <p:cNvPr id="5" name="Footer Placeholder 4">
            <a:extLst>
              <a:ext uri="{FF2B5EF4-FFF2-40B4-BE49-F238E27FC236}">
                <a16:creationId xmlns:a16="http://schemas.microsoft.com/office/drawing/2014/main" id="{73C92DB7-47BE-714B-9531-54D0D1CCDB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519A0B-C4CF-744F-9F61-26C942B1C19B}"/>
              </a:ext>
            </a:extLst>
          </p:cNvPr>
          <p:cNvSpPr>
            <a:spLocks noGrp="1"/>
          </p:cNvSpPr>
          <p:nvPr>
            <p:ph type="sldNum" sz="quarter" idx="12"/>
          </p:nvPr>
        </p:nvSpPr>
        <p:spPr/>
        <p:txBody>
          <a:bodyPr/>
          <a:lstStyle/>
          <a:p>
            <a:fld id="{186B6F73-3D07-F945-8F0C-E41C38B4E57C}" type="slidenum">
              <a:rPr lang="en-US" smtClean="0"/>
              <a:t>‹#›</a:t>
            </a:fld>
            <a:endParaRPr lang="en-US"/>
          </a:p>
        </p:txBody>
      </p:sp>
    </p:spTree>
    <p:extLst>
      <p:ext uri="{BB962C8B-B14F-4D97-AF65-F5344CB8AC3E}">
        <p14:creationId xmlns:p14="http://schemas.microsoft.com/office/powerpoint/2010/main" val="2742325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60DA3-4BBB-1D48-A732-ABA219C525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1FBD9A3-A69E-BC42-B446-8675861D161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50F266-C997-7C4B-B08F-9AE02270607C}"/>
              </a:ext>
            </a:extLst>
          </p:cNvPr>
          <p:cNvSpPr>
            <a:spLocks noGrp="1"/>
          </p:cNvSpPr>
          <p:nvPr>
            <p:ph type="dt" sz="half" idx="10"/>
          </p:nvPr>
        </p:nvSpPr>
        <p:spPr/>
        <p:txBody>
          <a:bodyPr/>
          <a:lstStyle/>
          <a:p>
            <a:fld id="{566AE7AE-E918-8644-9F41-E8CE9F3830F6}" type="datetimeFigureOut">
              <a:rPr lang="en-US" smtClean="0"/>
              <a:t>4/20/21</a:t>
            </a:fld>
            <a:endParaRPr lang="en-US"/>
          </a:p>
        </p:txBody>
      </p:sp>
      <p:sp>
        <p:nvSpPr>
          <p:cNvPr id="5" name="Footer Placeholder 4">
            <a:extLst>
              <a:ext uri="{FF2B5EF4-FFF2-40B4-BE49-F238E27FC236}">
                <a16:creationId xmlns:a16="http://schemas.microsoft.com/office/drawing/2014/main" id="{1EC7CBB4-16E4-DF4C-BED1-AAD8E59027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E7ED83-63A5-154B-83B0-72B99172FE34}"/>
              </a:ext>
            </a:extLst>
          </p:cNvPr>
          <p:cNvSpPr>
            <a:spLocks noGrp="1"/>
          </p:cNvSpPr>
          <p:nvPr>
            <p:ph type="sldNum" sz="quarter" idx="12"/>
          </p:nvPr>
        </p:nvSpPr>
        <p:spPr/>
        <p:txBody>
          <a:bodyPr/>
          <a:lstStyle/>
          <a:p>
            <a:fld id="{186B6F73-3D07-F945-8F0C-E41C38B4E57C}" type="slidenum">
              <a:rPr lang="en-US" smtClean="0"/>
              <a:t>‹#›</a:t>
            </a:fld>
            <a:endParaRPr lang="en-US"/>
          </a:p>
        </p:txBody>
      </p:sp>
    </p:spTree>
    <p:extLst>
      <p:ext uri="{BB962C8B-B14F-4D97-AF65-F5344CB8AC3E}">
        <p14:creationId xmlns:p14="http://schemas.microsoft.com/office/powerpoint/2010/main" val="8077025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335E0-8F6E-8A44-B785-D185D4515D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A9921C-26E2-0942-ADB1-6DA7831065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A3730A0-4697-6647-BF18-BAAA8EF0D7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73377FA-4891-1648-A658-DF9A51F7E756}"/>
              </a:ext>
            </a:extLst>
          </p:cNvPr>
          <p:cNvSpPr>
            <a:spLocks noGrp="1"/>
          </p:cNvSpPr>
          <p:nvPr>
            <p:ph type="dt" sz="half" idx="10"/>
          </p:nvPr>
        </p:nvSpPr>
        <p:spPr/>
        <p:txBody>
          <a:bodyPr/>
          <a:lstStyle/>
          <a:p>
            <a:fld id="{566AE7AE-E918-8644-9F41-E8CE9F3830F6}" type="datetimeFigureOut">
              <a:rPr lang="en-US" smtClean="0"/>
              <a:t>4/20/21</a:t>
            </a:fld>
            <a:endParaRPr lang="en-US"/>
          </a:p>
        </p:txBody>
      </p:sp>
      <p:sp>
        <p:nvSpPr>
          <p:cNvPr id="6" name="Footer Placeholder 5">
            <a:extLst>
              <a:ext uri="{FF2B5EF4-FFF2-40B4-BE49-F238E27FC236}">
                <a16:creationId xmlns:a16="http://schemas.microsoft.com/office/drawing/2014/main" id="{6172210E-F1F7-F349-989D-928719EE74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162578-4920-9544-A87B-7DCF10FDEB5C}"/>
              </a:ext>
            </a:extLst>
          </p:cNvPr>
          <p:cNvSpPr>
            <a:spLocks noGrp="1"/>
          </p:cNvSpPr>
          <p:nvPr>
            <p:ph type="sldNum" sz="quarter" idx="12"/>
          </p:nvPr>
        </p:nvSpPr>
        <p:spPr/>
        <p:txBody>
          <a:bodyPr/>
          <a:lstStyle/>
          <a:p>
            <a:fld id="{186B6F73-3D07-F945-8F0C-E41C38B4E57C}" type="slidenum">
              <a:rPr lang="en-US" smtClean="0"/>
              <a:t>‹#›</a:t>
            </a:fld>
            <a:endParaRPr lang="en-US"/>
          </a:p>
        </p:txBody>
      </p:sp>
    </p:spTree>
    <p:extLst>
      <p:ext uri="{BB962C8B-B14F-4D97-AF65-F5344CB8AC3E}">
        <p14:creationId xmlns:p14="http://schemas.microsoft.com/office/powerpoint/2010/main" val="607873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35805-069F-5C48-BF1C-22B546F2E8A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DA5129C-9A04-EC4C-9724-692386BEC6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1DD70F-6DC7-FD44-B4DF-A2EE2264C96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5D9B3F-1106-3E47-80DE-5E05551AFF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21E3EA-6016-DB46-8627-0593E1496C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C64262-D418-6345-B061-93B13DD32226}"/>
              </a:ext>
            </a:extLst>
          </p:cNvPr>
          <p:cNvSpPr>
            <a:spLocks noGrp="1"/>
          </p:cNvSpPr>
          <p:nvPr>
            <p:ph type="dt" sz="half" idx="10"/>
          </p:nvPr>
        </p:nvSpPr>
        <p:spPr/>
        <p:txBody>
          <a:bodyPr/>
          <a:lstStyle/>
          <a:p>
            <a:fld id="{566AE7AE-E918-8644-9F41-E8CE9F3830F6}" type="datetimeFigureOut">
              <a:rPr lang="en-US" smtClean="0"/>
              <a:t>4/20/21</a:t>
            </a:fld>
            <a:endParaRPr lang="en-US"/>
          </a:p>
        </p:txBody>
      </p:sp>
      <p:sp>
        <p:nvSpPr>
          <p:cNvPr id="8" name="Footer Placeholder 7">
            <a:extLst>
              <a:ext uri="{FF2B5EF4-FFF2-40B4-BE49-F238E27FC236}">
                <a16:creationId xmlns:a16="http://schemas.microsoft.com/office/drawing/2014/main" id="{E09480C3-992F-2C47-A15E-8B0CAF584F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0F5B5B1-47A1-A04F-8911-F83EDD669071}"/>
              </a:ext>
            </a:extLst>
          </p:cNvPr>
          <p:cNvSpPr>
            <a:spLocks noGrp="1"/>
          </p:cNvSpPr>
          <p:nvPr>
            <p:ph type="sldNum" sz="quarter" idx="12"/>
          </p:nvPr>
        </p:nvSpPr>
        <p:spPr/>
        <p:txBody>
          <a:bodyPr/>
          <a:lstStyle/>
          <a:p>
            <a:fld id="{186B6F73-3D07-F945-8F0C-E41C38B4E57C}" type="slidenum">
              <a:rPr lang="en-US" smtClean="0"/>
              <a:t>‹#›</a:t>
            </a:fld>
            <a:endParaRPr lang="en-US"/>
          </a:p>
        </p:txBody>
      </p:sp>
    </p:spTree>
    <p:extLst>
      <p:ext uri="{BB962C8B-B14F-4D97-AF65-F5344CB8AC3E}">
        <p14:creationId xmlns:p14="http://schemas.microsoft.com/office/powerpoint/2010/main" val="3557236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EF625-DF1F-3D45-8E63-D8CB552A793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DD4EAA-F46E-8143-B41D-244AAB406804}"/>
              </a:ext>
            </a:extLst>
          </p:cNvPr>
          <p:cNvSpPr>
            <a:spLocks noGrp="1"/>
          </p:cNvSpPr>
          <p:nvPr>
            <p:ph type="dt" sz="half" idx="10"/>
          </p:nvPr>
        </p:nvSpPr>
        <p:spPr/>
        <p:txBody>
          <a:bodyPr/>
          <a:lstStyle/>
          <a:p>
            <a:fld id="{566AE7AE-E918-8644-9F41-E8CE9F3830F6}" type="datetimeFigureOut">
              <a:rPr lang="en-US" smtClean="0"/>
              <a:t>4/20/21</a:t>
            </a:fld>
            <a:endParaRPr lang="en-US"/>
          </a:p>
        </p:txBody>
      </p:sp>
      <p:sp>
        <p:nvSpPr>
          <p:cNvPr id="4" name="Footer Placeholder 3">
            <a:extLst>
              <a:ext uri="{FF2B5EF4-FFF2-40B4-BE49-F238E27FC236}">
                <a16:creationId xmlns:a16="http://schemas.microsoft.com/office/drawing/2014/main" id="{F0D6A679-4A36-2A4C-ADCB-CC24757673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3F6477-B524-7F48-9FE0-A067F6937C18}"/>
              </a:ext>
            </a:extLst>
          </p:cNvPr>
          <p:cNvSpPr>
            <a:spLocks noGrp="1"/>
          </p:cNvSpPr>
          <p:nvPr>
            <p:ph type="sldNum" sz="quarter" idx="12"/>
          </p:nvPr>
        </p:nvSpPr>
        <p:spPr/>
        <p:txBody>
          <a:bodyPr/>
          <a:lstStyle/>
          <a:p>
            <a:fld id="{186B6F73-3D07-F945-8F0C-E41C38B4E57C}" type="slidenum">
              <a:rPr lang="en-US" smtClean="0"/>
              <a:t>‹#›</a:t>
            </a:fld>
            <a:endParaRPr lang="en-US"/>
          </a:p>
        </p:txBody>
      </p:sp>
    </p:spTree>
    <p:extLst>
      <p:ext uri="{BB962C8B-B14F-4D97-AF65-F5344CB8AC3E}">
        <p14:creationId xmlns:p14="http://schemas.microsoft.com/office/powerpoint/2010/main" val="1118279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CEEC0C-511C-7748-8DA6-E91CA16A4F06}"/>
              </a:ext>
            </a:extLst>
          </p:cNvPr>
          <p:cNvSpPr>
            <a:spLocks noGrp="1"/>
          </p:cNvSpPr>
          <p:nvPr>
            <p:ph type="dt" sz="half" idx="10"/>
          </p:nvPr>
        </p:nvSpPr>
        <p:spPr/>
        <p:txBody>
          <a:bodyPr/>
          <a:lstStyle/>
          <a:p>
            <a:fld id="{566AE7AE-E918-8644-9F41-E8CE9F3830F6}" type="datetimeFigureOut">
              <a:rPr lang="en-US" smtClean="0"/>
              <a:t>4/20/21</a:t>
            </a:fld>
            <a:endParaRPr lang="en-US"/>
          </a:p>
        </p:txBody>
      </p:sp>
      <p:sp>
        <p:nvSpPr>
          <p:cNvPr id="3" name="Footer Placeholder 2">
            <a:extLst>
              <a:ext uri="{FF2B5EF4-FFF2-40B4-BE49-F238E27FC236}">
                <a16:creationId xmlns:a16="http://schemas.microsoft.com/office/drawing/2014/main" id="{89E14826-4552-9047-847D-B207B8E4043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2832AC-D4E3-6B41-B3D1-EB474A8E994E}"/>
              </a:ext>
            </a:extLst>
          </p:cNvPr>
          <p:cNvSpPr>
            <a:spLocks noGrp="1"/>
          </p:cNvSpPr>
          <p:nvPr>
            <p:ph type="sldNum" sz="quarter" idx="12"/>
          </p:nvPr>
        </p:nvSpPr>
        <p:spPr/>
        <p:txBody>
          <a:bodyPr/>
          <a:lstStyle/>
          <a:p>
            <a:fld id="{186B6F73-3D07-F945-8F0C-E41C38B4E57C}" type="slidenum">
              <a:rPr lang="en-US" smtClean="0"/>
              <a:t>‹#›</a:t>
            </a:fld>
            <a:endParaRPr lang="en-US"/>
          </a:p>
        </p:txBody>
      </p:sp>
    </p:spTree>
    <p:extLst>
      <p:ext uri="{BB962C8B-B14F-4D97-AF65-F5344CB8AC3E}">
        <p14:creationId xmlns:p14="http://schemas.microsoft.com/office/powerpoint/2010/main" val="850593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E5D0D-6DAE-F249-904B-83212CF3B8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F340317-5F6E-3B4E-A99B-29C65D7BA3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FC4A3F1-6858-6445-B005-6B5D38BD36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FBADA4-E159-B74B-A73D-39740674BCA7}"/>
              </a:ext>
            </a:extLst>
          </p:cNvPr>
          <p:cNvSpPr>
            <a:spLocks noGrp="1"/>
          </p:cNvSpPr>
          <p:nvPr>
            <p:ph type="dt" sz="half" idx="10"/>
          </p:nvPr>
        </p:nvSpPr>
        <p:spPr/>
        <p:txBody>
          <a:bodyPr/>
          <a:lstStyle/>
          <a:p>
            <a:fld id="{566AE7AE-E918-8644-9F41-E8CE9F3830F6}" type="datetimeFigureOut">
              <a:rPr lang="en-US" smtClean="0"/>
              <a:t>4/20/21</a:t>
            </a:fld>
            <a:endParaRPr lang="en-US"/>
          </a:p>
        </p:txBody>
      </p:sp>
      <p:sp>
        <p:nvSpPr>
          <p:cNvPr id="6" name="Footer Placeholder 5">
            <a:extLst>
              <a:ext uri="{FF2B5EF4-FFF2-40B4-BE49-F238E27FC236}">
                <a16:creationId xmlns:a16="http://schemas.microsoft.com/office/drawing/2014/main" id="{B94D5F97-E54E-4443-8C85-0086E4E62E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2E115B-7B8B-704D-960D-F40C0E4EA226}"/>
              </a:ext>
            </a:extLst>
          </p:cNvPr>
          <p:cNvSpPr>
            <a:spLocks noGrp="1"/>
          </p:cNvSpPr>
          <p:nvPr>
            <p:ph type="sldNum" sz="quarter" idx="12"/>
          </p:nvPr>
        </p:nvSpPr>
        <p:spPr/>
        <p:txBody>
          <a:bodyPr/>
          <a:lstStyle/>
          <a:p>
            <a:fld id="{186B6F73-3D07-F945-8F0C-E41C38B4E57C}" type="slidenum">
              <a:rPr lang="en-US" smtClean="0"/>
              <a:t>‹#›</a:t>
            </a:fld>
            <a:endParaRPr lang="en-US"/>
          </a:p>
        </p:txBody>
      </p:sp>
    </p:spTree>
    <p:extLst>
      <p:ext uri="{BB962C8B-B14F-4D97-AF65-F5344CB8AC3E}">
        <p14:creationId xmlns:p14="http://schemas.microsoft.com/office/powerpoint/2010/main" val="2321198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231FD-E924-344A-AD63-77D0014DB3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64F5F7-A27F-D144-AD4B-6A9BBDAFEE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D9F5604-3C56-9A47-86BD-DFC938B971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602A7E-95F4-3146-A497-38FC8EBC6809}"/>
              </a:ext>
            </a:extLst>
          </p:cNvPr>
          <p:cNvSpPr>
            <a:spLocks noGrp="1"/>
          </p:cNvSpPr>
          <p:nvPr>
            <p:ph type="dt" sz="half" idx="10"/>
          </p:nvPr>
        </p:nvSpPr>
        <p:spPr/>
        <p:txBody>
          <a:bodyPr/>
          <a:lstStyle/>
          <a:p>
            <a:fld id="{566AE7AE-E918-8644-9F41-E8CE9F3830F6}" type="datetimeFigureOut">
              <a:rPr lang="en-US" smtClean="0"/>
              <a:t>4/20/21</a:t>
            </a:fld>
            <a:endParaRPr lang="en-US"/>
          </a:p>
        </p:txBody>
      </p:sp>
      <p:sp>
        <p:nvSpPr>
          <p:cNvPr id="6" name="Footer Placeholder 5">
            <a:extLst>
              <a:ext uri="{FF2B5EF4-FFF2-40B4-BE49-F238E27FC236}">
                <a16:creationId xmlns:a16="http://schemas.microsoft.com/office/drawing/2014/main" id="{C93E0746-DA4A-B54A-98F0-F2BA121BFA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71160D-89AB-DA49-B677-E8D463842125}"/>
              </a:ext>
            </a:extLst>
          </p:cNvPr>
          <p:cNvSpPr>
            <a:spLocks noGrp="1"/>
          </p:cNvSpPr>
          <p:nvPr>
            <p:ph type="sldNum" sz="quarter" idx="12"/>
          </p:nvPr>
        </p:nvSpPr>
        <p:spPr/>
        <p:txBody>
          <a:bodyPr/>
          <a:lstStyle/>
          <a:p>
            <a:fld id="{186B6F73-3D07-F945-8F0C-E41C38B4E57C}" type="slidenum">
              <a:rPr lang="en-US" smtClean="0"/>
              <a:t>‹#›</a:t>
            </a:fld>
            <a:endParaRPr lang="en-US"/>
          </a:p>
        </p:txBody>
      </p:sp>
    </p:spTree>
    <p:extLst>
      <p:ext uri="{BB962C8B-B14F-4D97-AF65-F5344CB8AC3E}">
        <p14:creationId xmlns:p14="http://schemas.microsoft.com/office/powerpoint/2010/main" val="515909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7F09EF-36A2-FA41-AD26-6EAEF4ECA8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B74679F-7F5B-044E-BC38-DA83D296F4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4F104F-B9E2-A541-AC8F-78D1E28BD9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6AE7AE-E918-8644-9F41-E8CE9F3830F6}" type="datetimeFigureOut">
              <a:rPr lang="en-US" smtClean="0"/>
              <a:t>4/20/21</a:t>
            </a:fld>
            <a:endParaRPr lang="en-US"/>
          </a:p>
        </p:txBody>
      </p:sp>
      <p:sp>
        <p:nvSpPr>
          <p:cNvPr id="5" name="Footer Placeholder 4">
            <a:extLst>
              <a:ext uri="{FF2B5EF4-FFF2-40B4-BE49-F238E27FC236}">
                <a16:creationId xmlns:a16="http://schemas.microsoft.com/office/drawing/2014/main" id="{5A8EA8E2-FE0B-0845-8211-46A1250009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6D81139-791E-1047-8759-2FD63E5580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6B6F73-3D07-F945-8F0C-E41C38B4E57C}" type="slidenum">
              <a:rPr lang="en-US" smtClean="0"/>
              <a:t>‹#›</a:t>
            </a:fld>
            <a:endParaRPr lang="en-US"/>
          </a:p>
        </p:txBody>
      </p:sp>
    </p:spTree>
    <p:extLst>
      <p:ext uri="{BB962C8B-B14F-4D97-AF65-F5344CB8AC3E}">
        <p14:creationId xmlns:p14="http://schemas.microsoft.com/office/powerpoint/2010/main" val="1688796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xml"/><Relationship Id="rId5" Type="http://schemas.openxmlformats.org/officeDocument/2006/relationships/image" Target="../media/image22.gif"/><Relationship Id="rId4" Type="http://schemas.openxmlformats.org/officeDocument/2006/relationships/image" Target="../media/image21.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16.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f"/><Relationship Id="rId1" Type="http://schemas.openxmlformats.org/officeDocument/2006/relationships/slideLayout" Target="../slideLayouts/slideLayout2.xml"/><Relationship Id="rId6" Type="http://schemas.openxmlformats.org/officeDocument/2006/relationships/image" Target="../media/image9.tiff"/><Relationship Id="rId5" Type="http://schemas.openxmlformats.org/officeDocument/2006/relationships/image" Target="../media/image8.png"/><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E43D8-08BB-B84F-9487-3627BD92B59E}"/>
              </a:ext>
            </a:extLst>
          </p:cNvPr>
          <p:cNvSpPr>
            <a:spLocks noGrp="1"/>
          </p:cNvSpPr>
          <p:nvPr>
            <p:ph type="ctrTitle"/>
          </p:nvPr>
        </p:nvSpPr>
        <p:spPr/>
        <p:txBody>
          <a:bodyPr/>
          <a:lstStyle/>
          <a:p>
            <a:r>
              <a:rPr lang="en-US" dirty="0"/>
              <a:t>Honors Biology Cumulative Review Slides</a:t>
            </a:r>
          </a:p>
        </p:txBody>
      </p:sp>
      <p:sp>
        <p:nvSpPr>
          <p:cNvPr id="3" name="Subtitle 2">
            <a:extLst>
              <a:ext uri="{FF2B5EF4-FFF2-40B4-BE49-F238E27FC236}">
                <a16:creationId xmlns:a16="http://schemas.microsoft.com/office/drawing/2014/main" id="{8DDC2986-1AE4-B84A-8352-11A5D70D42A3}"/>
              </a:ext>
            </a:extLst>
          </p:cNvPr>
          <p:cNvSpPr>
            <a:spLocks noGrp="1"/>
          </p:cNvSpPr>
          <p:nvPr>
            <p:ph type="subTitle" idx="1"/>
          </p:nvPr>
        </p:nvSpPr>
        <p:spPr/>
        <p:txBody>
          <a:bodyPr/>
          <a:lstStyle/>
          <a:p>
            <a:r>
              <a:rPr lang="en-US" dirty="0"/>
              <a:t>Dr. Keller</a:t>
            </a:r>
          </a:p>
          <a:p>
            <a:endParaRPr lang="en-US" dirty="0"/>
          </a:p>
        </p:txBody>
      </p:sp>
    </p:spTree>
    <p:extLst>
      <p:ext uri="{BB962C8B-B14F-4D97-AF65-F5344CB8AC3E}">
        <p14:creationId xmlns:p14="http://schemas.microsoft.com/office/powerpoint/2010/main" val="4004446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2F47B2-54F3-054F-9E0F-1330D3EEFAAE}"/>
              </a:ext>
            </a:extLst>
          </p:cNvPr>
          <p:cNvPicPr>
            <a:picLocks noChangeAspect="1"/>
          </p:cNvPicPr>
          <p:nvPr/>
        </p:nvPicPr>
        <p:blipFill>
          <a:blip r:embed="rId2"/>
          <a:stretch>
            <a:fillRect/>
          </a:stretch>
        </p:blipFill>
        <p:spPr>
          <a:xfrm>
            <a:off x="241393" y="309916"/>
            <a:ext cx="5517573" cy="3638400"/>
          </a:xfrm>
          <a:prstGeom prst="rect">
            <a:avLst/>
          </a:prstGeom>
        </p:spPr>
      </p:pic>
      <p:pic>
        <p:nvPicPr>
          <p:cNvPr id="6" name="Picture 5">
            <a:extLst>
              <a:ext uri="{FF2B5EF4-FFF2-40B4-BE49-F238E27FC236}">
                <a16:creationId xmlns:a16="http://schemas.microsoft.com/office/drawing/2014/main" id="{3BD0CAD8-F0C9-3740-AC6E-6E181477A4DB}"/>
              </a:ext>
            </a:extLst>
          </p:cNvPr>
          <p:cNvPicPr>
            <a:picLocks noChangeAspect="1"/>
          </p:cNvPicPr>
          <p:nvPr/>
        </p:nvPicPr>
        <p:blipFill>
          <a:blip r:embed="rId3"/>
          <a:stretch>
            <a:fillRect/>
          </a:stretch>
        </p:blipFill>
        <p:spPr>
          <a:xfrm>
            <a:off x="5758966" y="3164828"/>
            <a:ext cx="6191641" cy="3383256"/>
          </a:xfrm>
          <a:prstGeom prst="rect">
            <a:avLst/>
          </a:prstGeom>
          <a:ln w="19050" cmpd="sng">
            <a:solidFill>
              <a:srgbClr val="000000"/>
            </a:solidFill>
          </a:ln>
        </p:spPr>
      </p:pic>
      <p:pic>
        <p:nvPicPr>
          <p:cNvPr id="7" name="Content Placeholder 3">
            <a:extLst>
              <a:ext uri="{FF2B5EF4-FFF2-40B4-BE49-F238E27FC236}">
                <a16:creationId xmlns:a16="http://schemas.microsoft.com/office/drawing/2014/main" id="{A0462E08-1451-EA4E-AE1D-2266BFD38BEB}"/>
              </a:ext>
            </a:extLst>
          </p:cNvPr>
          <p:cNvPicPr>
            <a:picLocks noGrp="1" noChangeAspect="1"/>
          </p:cNvPicPr>
          <p:nvPr>
            <p:ph idx="1"/>
          </p:nvPr>
        </p:nvPicPr>
        <p:blipFill>
          <a:blip r:embed="rId4"/>
          <a:srcRect t="3945" b="3945"/>
          <a:stretch>
            <a:fillRect/>
          </a:stretch>
        </p:blipFill>
        <p:spPr>
          <a:xfrm>
            <a:off x="241394" y="4717472"/>
            <a:ext cx="4646536" cy="1830611"/>
          </a:xfrm>
          <a:ln w="19050">
            <a:solidFill>
              <a:srgbClr val="000000"/>
            </a:solidFill>
          </a:ln>
        </p:spPr>
      </p:pic>
      <p:pic>
        <p:nvPicPr>
          <p:cNvPr id="8" name="Picture 11">
            <a:extLst>
              <a:ext uri="{FF2B5EF4-FFF2-40B4-BE49-F238E27FC236}">
                <a16:creationId xmlns:a16="http://schemas.microsoft.com/office/drawing/2014/main" id="{36446CC2-E005-314E-B065-08ADFAC2B52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892768" y="173062"/>
            <a:ext cx="2757055" cy="2253711"/>
          </a:xfrm>
          <a:prstGeom prst="rect">
            <a:avLst/>
          </a:prstGeom>
          <a:noFill/>
          <a:ln w="19050">
            <a:solidFill>
              <a:srgbClr val="000000"/>
            </a:solidFill>
            <a:miter lim="800000"/>
            <a:headEnd/>
            <a:tailEnd/>
          </a:ln>
          <a:extLst>
            <a:ext uri="{909E8E84-426E-40dd-AFC4-6F175D3DCCD1}">
              <a14:hiddenFill xmlns=""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B99260B-4B0B-824F-BF73-E57270C61E0E}"/>
              </a:ext>
            </a:extLst>
          </p:cNvPr>
          <p:cNvPicPr>
            <a:picLocks noChangeAspect="1"/>
          </p:cNvPicPr>
          <p:nvPr/>
        </p:nvPicPr>
        <p:blipFill>
          <a:blip r:embed="rId6"/>
          <a:stretch>
            <a:fillRect/>
          </a:stretch>
        </p:blipFill>
        <p:spPr>
          <a:xfrm>
            <a:off x="8184650" y="1149693"/>
            <a:ext cx="3930011" cy="1958846"/>
          </a:xfrm>
          <a:prstGeom prst="rect">
            <a:avLst/>
          </a:prstGeom>
          <a:ln w="19050" cmpd="sng">
            <a:solidFill>
              <a:srgbClr val="000000"/>
            </a:solidFill>
          </a:ln>
        </p:spPr>
      </p:pic>
    </p:spTree>
    <p:extLst>
      <p:ext uri="{BB962C8B-B14F-4D97-AF65-F5344CB8AC3E}">
        <p14:creationId xmlns:p14="http://schemas.microsoft.com/office/powerpoint/2010/main" val="2740304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30E33-C1B9-D540-87A9-666C7B82B172}"/>
              </a:ext>
            </a:extLst>
          </p:cNvPr>
          <p:cNvSpPr>
            <a:spLocks noGrp="1"/>
          </p:cNvSpPr>
          <p:nvPr>
            <p:ph type="title"/>
          </p:nvPr>
        </p:nvSpPr>
        <p:spPr/>
        <p:txBody>
          <a:bodyPr/>
          <a:lstStyle/>
          <a:p>
            <a:r>
              <a:rPr lang="en-US" dirty="0"/>
              <a:t>Energy and enzymes</a:t>
            </a:r>
          </a:p>
        </p:txBody>
      </p:sp>
      <p:sp>
        <p:nvSpPr>
          <p:cNvPr id="3" name="Content Placeholder 2">
            <a:extLst>
              <a:ext uri="{FF2B5EF4-FFF2-40B4-BE49-F238E27FC236}">
                <a16:creationId xmlns:a16="http://schemas.microsoft.com/office/drawing/2014/main" id="{93FEDAB0-828C-4A45-8807-83868C0622F3}"/>
              </a:ext>
            </a:extLst>
          </p:cNvPr>
          <p:cNvSpPr>
            <a:spLocks noGrp="1"/>
          </p:cNvSpPr>
          <p:nvPr>
            <p:ph idx="1"/>
          </p:nvPr>
        </p:nvSpPr>
        <p:spPr>
          <a:xfrm>
            <a:off x="278296" y="1825625"/>
            <a:ext cx="11430000" cy="4667250"/>
          </a:xfrm>
        </p:spPr>
        <p:txBody>
          <a:bodyPr>
            <a:normAutofit fontScale="92500" lnSpcReduction="10000"/>
          </a:bodyPr>
          <a:lstStyle/>
          <a:p>
            <a:r>
              <a:rPr lang="en-US" b="1" dirty="0"/>
              <a:t>Catabolic, exergonic, spontaneous, -∆G vs. anabolic, endergonic, +∆G</a:t>
            </a:r>
          </a:p>
          <a:p>
            <a:r>
              <a:rPr lang="en-US" b="1" dirty="0"/>
              <a:t>Thermodynamics: </a:t>
            </a:r>
            <a:r>
              <a:rPr lang="en-US" dirty="0"/>
              <a:t>1</a:t>
            </a:r>
            <a:r>
              <a:rPr lang="en-US" baseline="30000" dirty="0"/>
              <a:t>st</a:t>
            </a:r>
            <a:r>
              <a:rPr lang="en-US" dirty="0"/>
              <a:t> law: E can’t be ____ or ____; 2</a:t>
            </a:r>
            <a:r>
              <a:rPr lang="en-US" baseline="30000" dirty="0"/>
              <a:t>nd</a:t>
            </a:r>
            <a:r>
              <a:rPr lang="en-US" dirty="0"/>
              <a:t> law: E toward _____; E usually lost as ____ in </a:t>
            </a:r>
            <a:r>
              <a:rPr lang="en-US" dirty="0" err="1"/>
              <a:t>organisims</a:t>
            </a:r>
            <a:endParaRPr lang="en-US" dirty="0"/>
          </a:p>
          <a:p>
            <a:r>
              <a:rPr lang="en-US" b="1" dirty="0"/>
              <a:t>3 kinds of work cells do: </a:t>
            </a:r>
            <a:r>
              <a:rPr lang="en-US" dirty="0"/>
              <a:t>chemical, mechanical, transport</a:t>
            </a:r>
          </a:p>
          <a:p>
            <a:r>
              <a:rPr lang="en-US" b="1" dirty="0"/>
              <a:t>Enzymes: </a:t>
            </a:r>
            <a:r>
              <a:rPr lang="en-US" dirty="0"/>
              <a:t>speed up reactions by reducing the _____</a:t>
            </a:r>
            <a:r>
              <a:rPr lang="en-US" b="1" dirty="0"/>
              <a:t> </a:t>
            </a:r>
          </a:p>
          <a:p>
            <a:r>
              <a:rPr lang="en-US" b="1" dirty="0"/>
              <a:t>Enzymes: </a:t>
            </a:r>
          </a:p>
          <a:p>
            <a:pPr lvl="1"/>
            <a:r>
              <a:rPr lang="en-US" b="1" dirty="0"/>
              <a:t>Substrate-specific: </a:t>
            </a:r>
            <a:r>
              <a:rPr lang="en-US" dirty="0"/>
              <a:t>induced fit model</a:t>
            </a:r>
          </a:p>
          <a:p>
            <a:pPr lvl="1"/>
            <a:r>
              <a:rPr lang="en-US" b="1" dirty="0"/>
              <a:t>Not consumed/changed: </a:t>
            </a:r>
            <a:r>
              <a:rPr lang="en-US" dirty="0"/>
              <a:t>remain unaffected</a:t>
            </a:r>
          </a:p>
          <a:p>
            <a:pPr lvl="1"/>
            <a:r>
              <a:rPr lang="en-US" b="1" dirty="0"/>
              <a:t>Altered by environment: </a:t>
            </a:r>
            <a:r>
              <a:rPr lang="en-US" dirty="0"/>
              <a:t>they are proteins are shape depends on pH, temp, </a:t>
            </a:r>
            <a:r>
              <a:rPr lang="en-US" dirty="0" err="1"/>
              <a:t>etc</a:t>
            </a:r>
            <a:r>
              <a:rPr lang="en-US" dirty="0"/>
              <a:t> .</a:t>
            </a:r>
          </a:p>
          <a:p>
            <a:pPr lvl="2"/>
            <a:r>
              <a:rPr lang="en-US" b="1" dirty="0"/>
              <a:t>Denaturation causes what?</a:t>
            </a:r>
          </a:p>
          <a:p>
            <a:r>
              <a:rPr lang="en-US" b="1" dirty="0"/>
              <a:t>Enzyme inhibitors: </a:t>
            </a:r>
            <a:r>
              <a:rPr lang="en-US" dirty="0"/>
              <a:t>competitive or noncompetitive (allosteric binding), feedback inhibition, cooperative </a:t>
            </a:r>
            <a:endParaRPr lang="en-US" b="1" dirty="0"/>
          </a:p>
        </p:txBody>
      </p:sp>
    </p:spTree>
    <p:extLst>
      <p:ext uri="{BB962C8B-B14F-4D97-AF65-F5344CB8AC3E}">
        <p14:creationId xmlns:p14="http://schemas.microsoft.com/office/powerpoint/2010/main" val="1564566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C9AE6-1FE2-1C48-95DC-41B7E821F0F9}"/>
              </a:ext>
            </a:extLst>
          </p:cNvPr>
          <p:cNvSpPr>
            <a:spLocks noGrp="1"/>
          </p:cNvSpPr>
          <p:nvPr>
            <p:ph type="title"/>
          </p:nvPr>
        </p:nvSpPr>
        <p:spPr>
          <a:xfrm>
            <a:off x="782475" y="-39879"/>
            <a:ext cx="10515600" cy="1325563"/>
          </a:xfrm>
        </p:spPr>
        <p:txBody>
          <a:bodyPr/>
          <a:lstStyle/>
          <a:p>
            <a:r>
              <a:rPr lang="en-US" dirty="0"/>
              <a:t>Enzyme graphs</a:t>
            </a:r>
          </a:p>
        </p:txBody>
      </p:sp>
      <p:pic>
        <p:nvPicPr>
          <p:cNvPr id="4" name="Picture 3">
            <a:extLst>
              <a:ext uri="{FF2B5EF4-FFF2-40B4-BE49-F238E27FC236}">
                <a16:creationId xmlns:a16="http://schemas.microsoft.com/office/drawing/2014/main" id="{D45BCC61-F5C7-3949-9A38-4004230E5E6F}"/>
              </a:ext>
            </a:extLst>
          </p:cNvPr>
          <p:cNvPicPr>
            <a:picLocks noChangeAspect="1"/>
          </p:cNvPicPr>
          <p:nvPr/>
        </p:nvPicPr>
        <p:blipFill>
          <a:blip r:embed="rId2"/>
          <a:stretch>
            <a:fillRect/>
          </a:stretch>
        </p:blipFill>
        <p:spPr>
          <a:xfrm>
            <a:off x="893925" y="982564"/>
            <a:ext cx="2906984" cy="2302935"/>
          </a:xfrm>
          <a:prstGeom prst="rect">
            <a:avLst/>
          </a:prstGeom>
        </p:spPr>
      </p:pic>
      <p:pic>
        <p:nvPicPr>
          <p:cNvPr id="5" name="Picture 4">
            <a:extLst>
              <a:ext uri="{FF2B5EF4-FFF2-40B4-BE49-F238E27FC236}">
                <a16:creationId xmlns:a16="http://schemas.microsoft.com/office/drawing/2014/main" id="{4C68882E-F45A-BF47-9941-5E1B37DBF778}"/>
              </a:ext>
            </a:extLst>
          </p:cNvPr>
          <p:cNvPicPr>
            <a:picLocks noChangeAspect="1"/>
          </p:cNvPicPr>
          <p:nvPr/>
        </p:nvPicPr>
        <p:blipFill>
          <a:blip r:embed="rId3"/>
          <a:stretch>
            <a:fillRect/>
          </a:stretch>
        </p:blipFill>
        <p:spPr>
          <a:xfrm>
            <a:off x="3880824" y="1784784"/>
            <a:ext cx="4159073" cy="2734733"/>
          </a:xfrm>
          <a:prstGeom prst="rect">
            <a:avLst/>
          </a:prstGeom>
        </p:spPr>
      </p:pic>
      <p:pic>
        <p:nvPicPr>
          <p:cNvPr id="6" name="Picture 5">
            <a:extLst>
              <a:ext uri="{FF2B5EF4-FFF2-40B4-BE49-F238E27FC236}">
                <a16:creationId xmlns:a16="http://schemas.microsoft.com/office/drawing/2014/main" id="{5775DCAB-C777-B340-B69E-F17FD42C6D80}"/>
              </a:ext>
            </a:extLst>
          </p:cNvPr>
          <p:cNvPicPr>
            <a:picLocks noChangeAspect="1"/>
          </p:cNvPicPr>
          <p:nvPr/>
        </p:nvPicPr>
        <p:blipFill>
          <a:blip r:embed="rId4"/>
          <a:stretch>
            <a:fillRect/>
          </a:stretch>
        </p:blipFill>
        <p:spPr>
          <a:xfrm>
            <a:off x="8119812" y="1584134"/>
            <a:ext cx="3828771" cy="2908679"/>
          </a:xfrm>
          <a:prstGeom prst="rect">
            <a:avLst/>
          </a:prstGeom>
        </p:spPr>
      </p:pic>
      <p:pic>
        <p:nvPicPr>
          <p:cNvPr id="7" name="Picture 6">
            <a:extLst>
              <a:ext uri="{FF2B5EF4-FFF2-40B4-BE49-F238E27FC236}">
                <a16:creationId xmlns:a16="http://schemas.microsoft.com/office/drawing/2014/main" id="{B3A322AC-B48C-3A47-9C12-ECFC9F38B450}"/>
              </a:ext>
            </a:extLst>
          </p:cNvPr>
          <p:cNvPicPr>
            <a:picLocks noChangeAspect="1"/>
          </p:cNvPicPr>
          <p:nvPr/>
        </p:nvPicPr>
        <p:blipFill>
          <a:blip r:embed="rId5"/>
          <a:stretch>
            <a:fillRect/>
          </a:stretch>
        </p:blipFill>
        <p:spPr>
          <a:xfrm>
            <a:off x="391530" y="3759199"/>
            <a:ext cx="3489294" cy="2302934"/>
          </a:xfrm>
          <a:prstGeom prst="rect">
            <a:avLst/>
          </a:prstGeom>
        </p:spPr>
      </p:pic>
    </p:spTree>
    <p:extLst>
      <p:ext uri="{BB962C8B-B14F-4D97-AF65-F5344CB8AC3E}">
        <p14:creationId xmlns:p14="http://schemas.microsoft.com/office/powerpoint/2010/main" val="2314891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32C88-9DD1-FF4E-9B96-377548A32DF9}"/>
              </a:ext>
            </a:extLst>
          </p:cNvPr>
          <p:cNvSpPr>
            <a:spLocks noGrp="1"/>
          </p:cNvSpPr>
          <p:nvPr>
            <p:ph type="title"/>
          </p:nvPr>
        </p:nvSpPr>
        <p:spPr/>
        <p:txBody>
          <a:bodyPr/>
          <a:lstStyle/>
          <a:p>
            <a:r>
              <a:rPr lang="en-US" dirty="0"/>
              <a:t>Cellular Respiration</a:t>
            </a:r>
          </a:p>
        </p:txBody>
      </p:sp>
      <p:sp>
        <p:nvSpPr>
          <p:cNvPr id="3" name="Content Placeholder 2">
            <a:extLst>
              <a:ext uri="{FF2B5EF4-FFF2-40B4-BE49-F238E27FC236}">
                <a16:creationId xmlns:a16="http://schemas.microsoft.com/office/drawing/2014/main" id="{787F45C4-EE57-FD4B-9A0B-05028CEC298A}"/>
              </a:ext>
            </a:extLst>
          </p:cNvPr>
          <p:cNvSpPr>
            <a:spLocks noGrp="1"/>
          </p:cNvSpPr>
          <p:nvPr>
            <p:ph idx="1"/>
          </p:nvPr>
        </p:nvSpPr>
        <p:spPr>
          <a:xfrm>
            <a:off x="838199" y="1825625"/>
            <a:ext cx="11111345" cy="4351338"/>
          </a:xfrm>
        </p:spPr>
        <p:txBody>
          <a:bodyPr>
            <a:normAutofit fontScale="92500" lnSpcReduction="20000"/>
          </a:bodyPr>
          <a:lstStyle/>
          <a:p>
            <a:r>
              <a:rPr lang="en-US" dirty="0"/>
              <a:t>Catabolic, break down glucose, store E in bonds that make ATP</a:t>
            </a:r>
          </a:p>
          <a:p>
            <a:r>
              <a:rPr lang="en-US" b="1" dirty="0"/>
              <a:t>Anaerobic respiration: </a:t>
            </a:r>
            <a:r>
              <a:rPr lang="en-US" dirty="0"/>
              <a:t>requires no O2, in the cytoplasm (glycolysis and fermentation). </a:t>
            </a:r>
          </a:p>
          <a:p>
            <a:r>
              <a:rPr lang="en-US" b="1" dirty="0"/>
              <a:t>Fermentation: </a:t>
            </a:r>
            <a:r>
              <a:rPr lang="en-US" dirty="0"/>
              <a:t>regenerate NAD+ levels so glycolysis </a:t>
            </a:r>
            <a:r>
              <a:rPr lang="en-US" dirty="0" err="1"/>
              <a:t>cont</a:t>
            </a:r>
            <a:r>
              <a:rPr lang="en-US" dirty="0"/>
              <a:t> to make same ATP</a:t>
            </a:r>
          </a:p>
          <a:p>
            <a:pPr lvl="1"/>
            <a:r>
              <a:rPr lang="en-US" dirty="0"/>
              <a:t>Lactic acid- humans (gives on lactic acid)</a:t>
            </a:r>
          </a:p>
          <a:p>
            <a:pPr lvl="1"/>
            <a:r>
              <a:rPr lang="en-US" dirty="0"/>
              <a:t>Alcoholic- yeast (gives off CO2)</a:t>
            </a:r>
          </a:p>
          <a:p>
            <a:r>
              <a:rPr lang="en-US" b="1" dirty="0"/>
              <a:t>Aerobic resp: </a:t>
            </a:r>
            <a:r>
              <a:rPr lang="en-US" dirty="0"/>
              <a:t>needs O2, in mitochondria, Krebs, ETC, releases lots of ATP</a:t>
            </a:r>
          </a:p>
          <a:p>
            <a:r>
              <a:rPr lang="en-US" b="1" dirty="0"/>
              <a:t>3 stages: </a:t>
            </a:r>
          </a:p>
          <a:p>
            <a:pPr lvl="1"/>
            <a:r>
              <a:rPr lang="en-US" b="1" dirty="0"/>
              <a:t>Glycolysis: </a:t>
            </a:r>
            <a:r>
              <a:rPr lang="en-US" dirty="0"/>
              <a:t>break down glucose (6C) into 2 (3C) pyruvates</a:t>
            </a:r>
          </a:p>
          <a:p>
            <a:pPr lvl="1"/>
            <a:r>
              <a:rPr lang="en-US" b="1" dirty="0"/>
              <a:t>Pyruvate Oxidation + Krebs: </a:t>
            </a:r>
            <a:r>
              <a:rPr lang="en-US" dirty="0"/>
              <a:t>breaks down pyruvate into CO2</a:t>
            </a:r>
          </a:p>
          <a:p>
            <a:pPr lvl="1"/>
            <a:r>
              <a:rPr lang="en-US" b="1" dirty="0"/>
              <a:t>ETC + chemiosmosis: </a:t>
            </a:r>
            <a:r>
              <a:rPr lang="en-US" dirty="0"/>
              <a:t>NADH/FADH2 oxidizes and donate electrons to ETC, H+ pumped into inner membrane space, ATP synthase turns to make ATP as H+ ions go down their concentration gradient. Oxygen is final electron acceptor!</a:t>
            </a:r>
            <a:endParaRPr lang="en-US" b="1" dirty="0"/>
          </a:p>
        </p:txBody>
      </p:sp>
      <p:sp>
        <p:nvSpPr>
          <p:cNvPr id="4" name="TextBox 11">
            <a:extLst>
              <a:ext uri="{FF2B5EF4-FFF2-40B4-BE49-F238E27FC236}">
                <a16:creationId xmlns:a16="http://schemas.microsoft.com/office/drawing/2014/main" id="{60CB1399-BBB5-454C-A6C0-BF1307841C5F}"/>
              </a:ext>
            </a:extLst>
          </p:cNvPr>
          <p:cNvSpPr txBox="1">
            <a:spLocks noChangeArrowheads="1"/>
          </p:cNvSpPr>
          <p:nvPr/>
        </p:nvSpPr>
        <p:spPr bwMode="auto">
          <a:xfrm>
            <a:off x="5798127" y="299895"/>
            <a:ext cx="6151417" cy="1015663"/>
          </a:xfrm>
          <a:prstGeom prst="rect">
            <a:avLst/>
          </a:prstGeom>
          <a:solidFill>
            <a:srgbClr val="FFFFFF"/>
          </a:solidFill>
          <a:ln w="19050">
            <a:solidFill>
              <a:srgbClr val="000000"/>
            </a:solidFill>
            <a:miter lim="800000"/>
            <a:headEnd/>
            <a:tailEnd/>
          </a:ln>
        </p:spPr>
        <p:txBody>
          <a:bodyPr wrap="square">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800" dirty="0">
                <a:latin typeface="Helvetica" pitchFamily="2" charset="0"/>
                <a:sym typeface="Wingdings" pitchFamily="2" charset="2"/>
              </a:rPr>
              <a:t>C</a:t>
            </a:r>
            <a:r>
              <a:rPr lang="en-US" altLang="en-US" sz="2800" baseline="-25000" dirty="0">
                <a:latin typeface="Helvetica" pitchFamily="2" charset="0"/>
                <a:sym typeface="Wingdings" pitchFamily="2" charset="2"/>
              </a:rPr>
              <a:t>6</a:t>
            </a:r>
            <a:r>
              <a:rPr lang="en-US" altLang="en-US" sz="2800" dirty="0">
                <a:latin typeface="Helvetica" pitchFamily="2" charset="0"/>
                <a:sym typeface="Wingdings" pitchFamily="2" charset="2"/>
              </a:rPr>
              <a:t>H</a:t>
            </a:r>
            <a:r>
              <a:rPr lang="en-US" altLang="en-US" sz="2800" baseline="-25000" dirty="0">
                <a:latin typeface="Helvetica" pitchFamily="2" charset="0"/>
                <a:sym typeface="Wingdings" pitchFamily="2" charset="2"/>
              </a:rPr>
              <a:t>12</a:t>
            </a:r>
            <a:r>
              <a:rPr lang="en-US" altLang="en-US" sz="2800" dirty="0">
                <a:latin typeface="Helvetica" pitchFamily="2" charset="0"/>
                <a:sym typeface="Wingdings" pitchFamily="2" charset="2"/>
              </a:rPr>
              <a:t>O</a:t>
            </a:r>
            <a:r>
              <a:rPr lang="en-US" altLang="en-US" sz="2800" baseline="-25000" dirty="0">
                <a:latin typeface="Helvetica" pitchFamily="2" charset="0"/>
                <a:sym typeface="Wingdings" pitchFamily="2" charset="2"/>
              </a:rPr>
              <a:t>6</a:t>
            </a:r>
            <a:r>
              <a:rPr lang="en-US" altLang="en-US" sz="2800" dirty="0">
                <a:latin typeface="Helvetica" pitchFamily="2" charset="0"/>
                <a:sym typeface="Wingdings" pitchFamily="2" charset="2"/>
              </a:rPr>
              <a:t> + 6O</a:t>
            </a:r>
            <a:r>
              <a:rPr lang="en-US" altLang="en-US" sz="2800" baseline="-25000" dirty="0">
                <a:latin typeface="Helvetica" pitchFamily="2" charset="0"/>
                <a:sym typeface="Wingdings" pitchFamily="2" charset="2"/>
              </a:rPr>
              <a:t>2</a:t>
            </a:r>
            <a:r>
              <a:rPr lang="en-US" altLang="en-US" sz="2800" dirty="0">
                <a:latin typeface="Helvetica" pitchFamily="2" charset="0"/>
                <a:sym typeface="Wingdings" pitchFamily="2" charset="2"/>
              </a:rPr>
              <a:t>  </a:t>
            </a:r>
            <a:r>
              <a:rPr lang="en-US" altLang="en-US" sz="2800" dirty="0">
                <a:latin typeface="Helvetica" pitchFamily="2" charset="0"/>
              </a:rPr>
              <a:t>6H</a:t>
            </a:r>
            <a:r>
              <a:rPr lang="en-US" altLang="en-US" sz="2800" baseline="-25000" dirty="0">
                <a:latin typeface="Helvetica" pitchFamily="2" charset="0"/>
              </a:rPr>
              <a:t>2</a:t>
            </a:r>
            <a:r>
              <a:rPr lang="en-US" altLang="en-US" sz="2800" dirty="0">
                <a:latin typeface="Helvetica" pitchFamily="2" charset="0"/>
              </a:rPr>
              <a:t>O + 6 CO</a:t>
            </a:r>
            <a:r>
              <a:rPr lang="en-US" altLang="en-US" sz="2800" baseline="-25000" dirty="0">
                <a:latin typeface="Helvetica" pitchFamily="2" charset="0"/>
              </a:rPr>
              <a:t>2</a:t>
            </a:r>
          </a:p>
          <a:p>
            <a:pPr algn="ctr"/>
            <a:r>
              <a:rPr lang="en-US" altLang="en-US" sz="1600" b="0" dirty="0">
                <a:solidFill>
                  <a:srgbClr val="FF0000"/>
                </a:solidFill>
                <a:latin typeface="Helvetica" pitchFamily="2" charset="0"/>
              </a:rPr>
              <a:t>Glucose is oxidized </a:t>
            </a:r>
            <a:r>
              <a:rPr lang="en-US" altLang="en-US" sz="1600" b="0" dirty="0">
                <a:solidFill>
                  <a:srgbClr val="FF0000"/>
                </a:solidFill>
                <a:latin typeface="Helvetica" pitchFamily="2" charset="0"/>
                <a:sym typeface="Wingdings" pitchFamily="2" charset="2"/>
              </a:rPr>
              <a:t> loses e</a:t>
            </a:r>
            <a:r>
              <a:rPr lang="en-US" altLang="en-US" sz="1600" b="0" baseline="30000" dirty="0">
                <a:solidFill>
                  <a:srgbClr val="FF0000"/>
                </a:solidFill>
                <a:latin typeface="Helvetica" pitchFamily="2" charset="0"/>
                <a:sym typeface="Wingdings" pitchFamily="2" charset="2"/>
              </a:rPr>
              <a:t>-</a:t>
            </a:r>
            <a:r>
              <a:rPr lang="en-US" altLang="en-US" sz="1600" b="0" dirty="0">
                <a:solidFill>
                  <a:srgbClr val="FF0000"/>
                </a:solidFill>
                <a:latin typeface="Helvetica" pitchFamily="2" charset="0"/>
                <a:sym typeface="Wingdings" pitchFamily="2" charset="2"/>
              </a:rPr>
              <a:t>/H</a:t>
            </a:r>
            <a:r>
              <a:rPr lang="en-US" altLang="en-US" sz="1600" b="0" baseline="30000" dirty="0">
                <a:solidFill>
                  <a:srgbClr val="FF0000"/>
                </a:solidFill>
                <a:latin typeface="Helvetica" pitchFamily="2" charset="0"/>
                <a:sym typeface="Wingdings" pitchFamily="2" charset="2"/>
              </a:rPr>
              <a:t>+</a:t>
            </a:r>
            <a:r>
              <a:rPr lang="en-US" altLang="en-US" sz="1600" b="0" dirty="0">
                <a:solidFill>
                  <a:srgbClr val="FF0000"/>
                </a:solidFill>
                <a:latin typeface="Helvetica" pitchFamily="2" charset="0"/>
                <a:sym typeface="Wingdings" pitchFamily="2" charset="2"/>
              </a:rPr>
              <a:t> to become CO</a:t>
            </a:r>
            <a:r>
              <a:rPr lang="en-US" altLang="en-US" sz="1600" b="0" baseline="-25000" dirty="0">
                <a:solidFill>
                  <a:srgbClr val="FF0000"/>
                </a:solidFill>
                <a:latin typeface="Helvetica" pitchFamily="2" charset="0"/>
                <a:sym typeface="Wingdings" pitchFamily="2" charset="2"/>
              </a:rPr>
              <a:t>2</a:t>
            </a:r>
          </a:p>
          <a:p>
            <a:pPr algn="ctr"/>
            <a:r>
              <a:rPr lang="en-US" altLang="en-US" sz="1600" dirty="0">
                <a:solidFill>
                  <a:srgbClr val="FF0000"/>
                </a:solidFill>
                <a:latin typeface="Helvetica" pitchFamily="2" charset="0"/>
                <a:sym typeface="Wingdings" pitchFamily="2" charset="2"/>
              </a:rPr>
              <a:t>Coenzymes accept these electrons and carry them</a:t>
            </a:r>
            <a:endParaRPr lang="en-US" altLang="en-US" sz="1600" dirty="0">
              <a:solidFill>
                <a:srgbClr val="FF0000"/>
              </a:solidFill>
              <a:latin typeface="Helvetica" pitchFamily="2" charset="0"/>
            </a:endParaRPr>
          </a:p>
        </p:txBody>
      </p:sp>
    </p:spTree>
    <p:extLst>
      <p:ext uri="{BB962C8B-B14F-4D97-AF65-F5344CB8AC3E}">
        <p14:creationId xmlns:p14="http://schemas.microsoft.com/office/powerpoint/2010/main" val="4127754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35664-ED1D-934E-8A40-562969B1B172}"/>
              </a:ext>
            </a:extLst>
          </p:cNvPr>
          <p:cNvSpPr>
            <a:spLocks noGrp="1"/>
          </p:cNvSpPr>
          <p:nvPr>
            <p:ph type="title"/>
          </p:nvPr>
        </p:nvSpPr>
        <p:spPr/>
        <p:txBody>
          <a:bodyPr/>
          <a:lstStyle/>
          <a:p>
            <a:r>
              <a:rPr lang="en-US" dirty="0"/>
              <a:t>Photosynthesis</a:t>
            </a:r>
          </a:p>
        </p:txBody>
      </p:sp>
      <p:sp>
        <p:nvSpPr>
          <p:cNvPr id="3" name="Content Placeholder 2">
            <a:extLst>
              <a:ext uri="{FF2B5EF4-FFF2-40B4-BE49-F238E27FC236}">
                <a16:creationId xmlns:a16="http://schemas.microsoft.com/office/drawing/2014/main" id="{4C9210DF-855C-564B-8CF8-C79506D77A5A}"/>
              </a:ext>
            </a:extLst>
          </p:cNvPr>
          <p:cNvSpPr>
            <a:spLocks noGrp="1"/>
          </p:cNvSpPr>
          <p:nvPr>
            <p:ph idx="1"/>
          </p:nvPr>
        </p:nvSpPr>
        <p:spPr>
          <a:xfrm>
            <a:off x="415635" y="1454727"/>
            <a:ext cx="11640897" cy="4722236"/>
          </a:xfrm>
        </p:spPr>
        <p:txBody>
          <a:bodyPr>
            <a:normAutofit fontScale="92500" lnSpcReduction="20000"/>
          </a:bodyPr>
          <a:lstStyle/>
          <a:p>
            <a:r>
              <a:rPr lang="en-US" dirty="0"/>
              <a:t>Anabolic, endergonic, taking CO2 in and converting light E into bonds of glucose</a:t>
            </a:r>
          </a:p>
          <a:p>
            <a:r>
              <a:rPr lang="en-US" b="1" dirty="0"/>
              <a:t>Chlorophyll: </a:t>
            </a:r>
            <a:r>
              <a:rPr lang="en-US" dirty="0"/>
              <a:t>pigment absorbs red/blue, reflects green.</a:t>
            </a:r>
          </a:p>
          <a:p>
            <a:r>
              <a:rPr lang="en-US" b="1" dirty="0"/>
              <a:t>Stomata: </a:t>
            </a:r>
            <a:r>
              <a:rPr lang="en-US" dirty="0"/>
              <a:t>gas exchange (O2 out as waste, CO2 in for Calvin Cycle)</a:t>
            </a:r>
          </a:p>
          <a:p>
            <a:r>
              <a:rPr lang="en-US" b="1" dirty="0"/>
              <a:t>Light Dependent Reactions: </a:t>
            </a:r>
            <a:r>
              <a:rPr lang="en-US" dirty="0"/>
              <a:t>needs sun, in thylakoids, splits water, releases O2, generates ATP (ATP synthase) and NADPH (final e acceptor).</a:t>
            </a:r>
          </a:p>
          <a:p>
            <a:pPr lvl="1"/>
            <a:r>
              <a:rPr lang="en-US" b="1" dirty="0"/>
              <a:t>ETC II –</a:t>
            </a:r>
            <a:r>
              <a:rPr lang="en-US" dirty="0"/>
              <a:t> first to pump H+ into thylakoid space</a:t>
            </a:r>
          </a:p>
          <a:p>
            <a:pPr lvl="1"/>
            <a:r>
              <a:rPr lang="en-US" b="1" dirty="0"/>
              <a:t>ETC I </a:t>
            </a:r>
            <a:r>
              <a:rPr lang="en-US" dirty="0"/>
              <a:t>– second to be final electron acceptor for NADP+</a:t>
            </a:r>
          </a:p>
          <a:p>
            <a:pPr lvl="1"/>
            <a:r>
              <a:rPr lang="en-US" b="1" dirty="0"/>
              <a:t>ATP synthase </a:t>
            </a:r>
            <a:r>
              <a:rPr lang="en-US" dirty="0"/>
              <a:t>– generate ATP from H+ concentration gradient</a:t>
            </a:r>
            <a:endParaRPr lang="en-US" b="1" dirty="0"/>
          </a:p>
          <a:p>
            <a:r>
              <a:rPr lang="en-US" b="1" dirty="0"/>
              <a:t>Light Independent Reactions: </a:t>
            </a:r>
            <a:r>
              <a:rPr lang="en-US" dirty="0"/>
              <a:t>no sun needed, in stroma (Calvin Cycle), CO2 fixed into organic molecules, forms glucose after two rounds, use ATP and NADPH!</a:t>
            </a:r>
          </a:p>
          <a:p>
            <a:r>
              <a:rPr lang="en-US" b="1" dirty="0"/>
              <a:t>CAM and C4 plants: </a:t>
            </a:r>
            <a:r>
              <a:rPr lang="en-US" dirty="0"/>
              <a:t>avoid photorespiration (use O2 instead of CO2)</a:t>
            </a:r>
          </a:p>
          <a:p>
            <a:pPr lvl="1"/>
            <a:r>
              <a:rPr lang="en-US" b="1" dirty="0"/>
              <a:t>CAM </a:t>
            </a:r>
            <a:r>
              <a:rPr lang="en-US" dirty="0"/>
              <a:t>– temporal separation of steps (collect CO2 at night, store it as something else for day)</a:t>
            </a:r>
          </a:p>
          <a:p>
            <a:pPr lvl="1"/>
            <a:r>
              <a:rPr lang="en-US" b="1" dirty="0"/>
              <a:t>C4</a:t>
            </a:r>
            <a:r>
              <a:rPr lang="en-US" dirty="0"/>
              <a:t> – spatial separation of steps (Calvin cycle occurs in bundle sheath instead of mesophyll)</a:t>
            </a:r>
            <a:endParaRPr lang="en-US" b="1" dirty="0"/>
          </a:p>
        </p:txBody>
      </p:sp>
    </p:spTree>
    <p:extLst>
      <p:ext uri="{BB962C8B-B14F-4D97-AF65-F5344CB8AC3E}">
        <p14:creationId xmlns:p14="http://schemas.microsoft.com/office/powerpoint/2010/main" val="2790380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48C517-92D4-4A4D-BCF8-0F574A7A61E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04604" y="836315"/>
            <a:ext cx="4629150" cy="565656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6382667-A773-A443-B90D-36B1F2F333F3}"/>
              </a:ext>
            </a:extLst>
          </p:cNvPr>
          <p:cNvPicPr>
            <a:picLocks noChangeAspect="1"/>
          </p:cNvPicPr>
          <p:nvPr/>
        </p:nvPicPr>
        <p:blipFill>
          <a:blip r:embed="rId3"/>
          <a:stretch>
            <a:fillRect/>
          </a:stretch>
        </p:blipFill>
        <p:spPr>
          <a:xfrm>
            <a:off x="527579" y="258394"/>
            <a:ext cx="5399087" cy="3100827"/>
          </a:xfrm>
          <a:prstGeom prst="rect">
            <a:avLst/>
          </a:prstGeom>
        </p:spPr>
      </p:pic>
      <p:pic>
        <p:nvPicPr>
          <p:cNvPr id="6" name="Picture 5">
            <a:extLst>
              <a:ext uri="{FF2B5EF4-FFF2-40B4-BE49-F238E27FC236}">
                <a16:creationId xmlns:a16="http://schemas.microsoft.com/office/drawing/2014/main" id="{D7BF5E42-EE8A-1540-8E99-2C9D60AA1A2B}"/>
              </a:ext>
            </a:extLst>
          </p:cNvPr>
          <p:cNvPicPr>
            <a:picLocks noChangeAspect="1"/>
          </p:cNvPicPr>
          <p:nvPr/>
        </p:nvPicPr>
        <p:blipFill>
          <a:blip r:embed="rId4"/>
          <a:stretch>
            <a:fillRect/>
          </a:stretch>
        </p:blipFill>
        <p:spPr>
          <a:xfrm>
            <a:off x="1079874" y="3429000"/>
            <a:ext cx="4186393" cy="3471643"/>
          </a:xfrm>
          <a:prstGeom prst="rect">
            <a:avLst/>
          </a:prstGeom>
        </p:spPr>
      </p:pic>
    </p:spTree>
    <p:extLst>
      <p:ext uri="{BB962C8B-B14F-4D97-AF65-F5344CB8AC3E}">
        <p14:creationId xmlns:p14="http://schemas.microsoft.com/office/powerpoint/2010/main" val="30579968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44121-9CDA-FF43-AF26-66633785B547}"/>
              </a:ext>
            </a:extLst>
          </p:cNvPr>
          <p:cNvSpPr>
            <a:spLocks noGrp="1"/>
          </p:cNvSpPr>
          <p:nvPr>
            <p:ph type="title"/>
          </p:nvPr>
        </p:nvSpPr>
        <p:spPr/>
        <p:txBody>
          <a:bodyPr/>
          <a:lstStyle/>
          <a:p>
            <a:r>
              <a:rPr lang="en-US" dirty="0"/>
              <a:t>Cell Cycle</a:t>
            </a:r>
          </a:p>
        </p:txBody>
      </p:sp>
      <p:sp>
        <p:nvSpPr>
          <p:cNvPr id="3" name="Content Placeholder 2">
            <a:extLst>
              <a:ext uri="{FF2B5EF4-FFF2-40B4-BE49-F238E27FC236}">
                <a16:creationId xmlns:a16="http://schemas.microsoft.com/office/drawing/2014/main" id="{8487844A-D6BB-AE47-83DD-BF70A921B2A2}"/>
              </a:ext>
            </a:extLst>
          </p:cNvPr>
          <p:cNvSpPr>
            <a:spLocks noGrp="1"/>
          </p:cNvSpPr>
          <p:nvPr>
            <p:ph idx="1"/>
          </p:nvPr>
        </p:nvSpPr>
        <p:spPr>
          <a:xfrm>
            <a:off x="296333" y="1933046"/>
            <a:ext cx="10515600" cy="4351338"/>
          </a:xfrm>
        </p:spPr>
        <p:txBody>
          <a:bodyPr/>
          <a:lstStyle/>
          <a:p>
            <a:r>
              <a:rPr lang="en-US" b="1" dirty="0"/>
              <a:t>Mitosis: </a:t>
            </a:r>
            <a:r>
              <a:rPr lang="en-US" dirty="0"/>
              <a:t>G1-S-G2-PMAT-cytokinesis</a:t>
            </a:r>
          </a:p>
          <a:p>
            <a:pPr lvl="1"/>
            <a:r>
              <a:rPr lang="en-US" dirty="0"/>
              <a:t>Spindle made of _____, humans have __ chromosomes. </a:t>
            </a:r>
          </a:p>
          <a:p>
            <a:pPr lvl="1"/>
            <a:r>
              <a:rPr lang="en-US" dirty="0"/>
              <a:t>Homologous chromosomes: diploid vs. haploid</a:t>
            </a:r>
          </a:p>
          <a:p>
            <a:pPr lvl="1"/>
            <a:r>
              <a:rPr lang="en-US" dirty="0"/>
              <a:t>Cell cycle checkpoints: G1, G2, M checkpoint during ____ phase</a:t>
            </a:r>
          </a:p>
          <a:p>
            <a:pPr lvl="1"/>
            <a:r>
              <a:rPr lang="en-US" dirty="0"/>
              <a:t>Oncogenes vs. tumor suppressors</a:t>
            </a:r>
          </a:p>
          <a:p>
            <a:pPr lvl="1"/>
            <a:r>
              <a:rPr lang="en-US" dirty="0"/>
              <a:t>Bacteria use ______</a:t>
            </a:r>
          </a:p>
          <a:p>
            <a:r>
              <a:rPr lang="en-US" b="1" dirty="0"/>
              <a:t>Meiosis: </a:t>
            </a:r>
            <a:r>
              <a:rPr lang="en-US" dirty="0"/>
              <a:t>only in _____; point is to _____</a:t>
            </a:r>
          </a:p>
          <a:p>
            <a:pPr lvl="1"/>
            <a:r>
              <a:rPr lang="en-US" dirty="0"/>
              <a:t>Two rounds of division: separate _____ and then _____</a:t>
            </a:r>
          </a:p>
          <a:p>
            <a:pPr lvl="1"/>
            <a:r>
              <a:rPr lang="en-US" dirty="0"/>
              <a:t>3 ways of increasing genetic diversity</a:t>
            </a:r>
          </a:p>
          <a:p>
            <a:pPr lvl="1"/>
            <a:endParaRPr lang="en-US" b="1" dirty="0"/>
          </a:p>
        </p:txBody>
      </p:sp>
      <p:pic>
        <p:nvPicPr>
          <p:cNvPr id="4" name="Picture 3">
            <a:extLst>
              <a:ext uri="{FF2B5EF4-FFF2-40B4-BE49-F238E27FC236}">
                <a16:creationId xmlns:a16="http://schemas.microsoft.com/office/drawing/2014/main" id="{06703209-9029-1A44-BB9A-DC40D7FBF7B6}"/>
              </a:ext>
            </a:extLst>
          </p:cNvPr>
          <p:cNvPicPr>
            <a:picLocks noChangeAspect="1"/>
          </p:cNvPicPr>
          <p:nvPr/>
        </p:nvPicPr>
        <p:blipFill>
          <a:blip r:embed="rId3"/>
          <a:stretch>
            <a:fillRect/>
          </a:stretch>
        </p:blipFill>
        <p:spPr>
          <a:xfrm>
            <a:off x="8426449" y="122767"/>
            <a:ext cx="3647017" cy="2163058"/>
          </a:xfrm>
          <a:prstGeom prst="rect">
            <a:avLst/>
          </a:prstGeom>
        </p:spPr>
      </p:pic>
    </p:spTree>
    <p:extLst>
      <p:ext uri="{BB962C8B-B14F-4D97-AF65-F5344CB8AC3E}">
        <p14:creationId xmlns:p14="http://schemas.microsoft.com/office/powerpoint/2010/main" val="41471404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9AD82-0BD3-BB4E-8BDC-3899824E5EF3}"/>
              </a:ext>
            </a:extLst>
          </p:cNvPr>
          <p:cNvSpPr>
            <a:spLocks noGrp="1"/>
          </p:cNvSpPr>
          <p:nvPr>
            <p:ph type="title"/>
          </p:nvPr>
        </p:nvSpPr>
        <p:spPr/>
        <p:txBody>
          <a:bodyPr/>
          <a:lstStyle/>
          <a:p>
            <a:r>
              <a:rPr lang="en-US" dirty="0"/>
              <a:t>DNA</a:t>
            </a:r>
          </a:p>
        </p:txBody>
      </p:sp>
      <p:sp>
        <p:nvSpPr>
          <p:cNvPr id="3" name="Content Placeholder 2">
            <a:extLst>
              <a:ext uri="{FF2B5EF4-FFF2-40B4-BE49-F238E27FC236}">
                <a16:creationId xmlns:a16="http://schemas.microsoft.com/office/drawing/2014/main" id="{2402E3FA-E073-A94C-9E10-EBEF0172CB6F}"/>
              </a:ext>
            </a:extLst>
          </p:cNvPr>
          <p:cNvSpPr>
            <a:spLocks noGrp="1"/>
          </p:cNvSpPr>
          <p:nvPr>
            <p:ph idx="1"/>
          </p:nvPr>
        </p:nvSpPr>
        <p:spPr/>
        <p:txBody>
          <a:bodyPr/>
          <a:lstStyle/>
          <a:p>
            <a:r>
              <a:rPr lang="en-US" dirty="0"/>
              <a:t>Griffith (DNA transformation), Hershey and Chase (viral DNA, not protein), Chargaff (A=T; C=G), Franklin (phosphate backbone), Watson and Crick (base pairing)</a:t>
            </a:r>
          </a:p>
          <a:p>
            <a:r>
              <a:rPr lang="en-US" b="1" dirty="0"/>
              <a:t>Structure: </a:t>
            </a:r>
            <a:r>
              <a:rPr lang="en-US" dirty="0"/>
              <a:t>____parallel, ___ on outside, ____ on inside</a:t>
            </a:r>
          </a:p>
          <a:p>
            <a:pPr lvl="1"/>
            <a:r>
              <a:rPr lang="en-US" dirty="0"/>
              <a:t>Centromere vs. telomere</a:t>
            </a:r>
          </a:p>
          <a:p>
            <a:r>
              <a:rPr lang="en-US" b="1" dirty="0"/>
              <a:t>Replication</a:t>
            </a:r>
            <a:r>
              <a:rPr lang="en-US" dirty="0"/>
              <a:t>: need ___ for adding. </a:t>
            </a:r>
            <a:r>
              <a:rPr lang="en-US" dirty="0" err="1"/>
              <a:t>Mesleson</a:t>
            </a:r>
            <a:r>
              <a:rPr lang="en-US" dirty="0"/>
              <a:t> and Stahl proved _____</a:t>
            </a:r>
          </a:p>
          <a:p>
            <a:pPr lvl="1"/>
            <a:r>
              <a:rPr lang="en-US" dirty="0"/>
              <a:t>Starts at the ______</a:t>
            </a:r>
          </a:p>
          <a:p>
            <a:pPr lvl="1"/>
            <a:r>
              <a:rPr lang="en-US" dirty="0"/>
              <a:t>Helicase, primase, DNA ligase, DNA polymerase (which is proofreading?)</a:t>
            </a:r>
          </a:p>
          <a:p>
            <a:pPr lvl="1"/>
            <a:r>
              <a:rPr lang="en-US" dirty="0"/>
              <a:t>Always replicates new strand in ____ direction; creates _____ fragments</a:t>
            </a:r>
          </a:p>
          <a:p>
            <a:endParaRPr lang="en-US" dirty="0"/>
          </a:p>
        </p:txBody>
      </p:sp>
    </p:spTree>
    <p:extLst>
      <p:ext uri="{BB962C8B-B14F-4D97-AF65-F5344CB8AC3E}">
        <p14:creationId xmlns:p14="http://schemas.microsoft.com/office/powerpoint/2010/main" val="541699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6AFFF-5340-9242-8E26-EB0ED6452839}"/>
              </a:ext>
            </a:extLst>
          </p:cNvPr>
          <p:cNvSpPr>
            <a:spLocks noGrp="1"/>
          </p:cNvSpPr>
          <p:nvPr>
            <p:ph type="title"/>
          </p:nvPr>
        </p:nvSpPr>
        <p:spPr/>
        <p:txBody>
          <a:bodyPr/>
          <a:lstStyle/>
          <a:p>
            <a:r>
              <a:rPr lang="en-US" dirty="0"/>
              <a:t>Central Dogma (DNA to RNA to Protein)</a:t>
            </a:r>
          </a:p>
        </p:txBody>
      </p:sp>
      <p:sp>
        <p:nvSpPr>
          <p:cNvPr id="3" name="Content Placeholder 2">
            <a:extLst>
              <a:ext uri="{FF2B5EF4-FFF2-40B4-BE49-F238E27FC236}">
                <a16:creationId xmlns:a16="http://schemas.microsoft.com/office/drawing/2014/main" id="{F241E5CC-3B0D-6C4B-80F0-790E8ED4788D}"/>
              </a:ext>
            </a:extLst>
          </p:cNvPr>
          <p:cNvSpPr>
            <a:spLocks noGrp="1"/>
          </p:cNvSpPr>
          <p:nvPr>
            <p:ph idx="1"/>
          </p:nvPr>
        </p:nvSpPr>
        <p:spPr/>
        <p:txBody>
          <a:bodyPr/>
          <a:lstStyle/>
          <a:p>
            <a:r>
              <a:rPr lang="en-US" b="1" dirty="0"/>
              <a:t>Transcription: </a:t>
            </a:r>
            <a:r>
              <a:rPr lang="en-US" dirty="0"/>
              <a:t>enzyme is _____; </a:t>
            </a:r>
            <a:r>
              <a:rPr lang="en-US" b="1" dirty="0"/>
              <a:t> </a:t>
            </a:r>
            <a:r>
              <a:rPr lang="en-US" dirty="0"/>
              <a:t>happens in _____</a:t>
            </a:r>
          </a:p>
          <a:p>
            <a:pPr lvl="1"/>
            <a:r>
              <a:rPr lang="en-US" dirty="0"/>
              <a:t>Reads DNA start of gene; makes mRNA</a:t>
            </a:r>
          </a:p>
          <a:p>
            <a:pPr lvl="1"/>
            <a:r>
              <a:rPr lang="en-US" dirty="0"/>
              <a:t>Splicing and adding of 5’ cap and 3’ </a:t>
            </a:r>
            <a:r>
              <a:rPr lang="en-US" dirty="0" err="1"/>
              <a:t>polyA</a:t>
            </a:r>
            <a:r>
              <a:rPr lang="en-US" dirty="0"/>
              <a:t> tail</a:t>
            </a:r>
          </a:p>
          <a:p>
            <a:r>
              <a:rPr lang="en-US" b="1" dirty="0"/>
              <a:t>Translation:</a:t>
            </a:r>
            <a:r>
              <a:rPr lang="en-US" dirty="0"/>
              <a:t> enzyme is _____; </a:t>
            </a:r>
            <a:r>
              <a:rPr lang="en-US" b="1" dirty="0"/>
              <a:t> </a:t>
            </a:r>
            <a:r>
              <a:rPr lang="en-US" dirty="0"/>
              <a:t>happens in _____</a:t>
            </a:r>
          </a:p>
          <a:p>
            <a:pPr lvl="1"/>
            <a:r>
              <a:rPr lang="en-US" dirty="0"/>
              <a:t>Starts at start codon: reads 3 bp = 1 codon. One codon = 1 aa. </a:t>
            </a:r>
          </a:p>
          <a:p>
            <a:pPr lvl="1"/>
            <a:r>
              <a:rPr lang="en-US" dirty="0"/>
              <a:t>Stops at stop codon</a:t>
            </a:r>
          </a:p>
          <a:p>
            <a:pPr lvl="1"/>
            <a:r>
              <a:rPr lang="en-US" dirty="0"/>
              <a:t>Chart is the mRNA. If given DNA </a:t>
            </a:r>
            <a:r>
              <a:rPr lang="en-US" dirty="0">
                <a:sym typeface="Wingdings" pitchFamily="2" charset="2"/>
              </a:rPr>
              <a:t> mRNA first!</a:t>
            </a:r>
          </a:p>
          <a:p>
            <a:r>
              <a:rPr lang="en-US" b="1" dirty="0"/>
              <a:t>Mutations: </a:t>
            </a:r>
            <a:r>
              <a:rPr lang="en-US" dirty="0"/>
              <a:t>silent, nonsense, missense</a:t>
            </a:r>
            <a:endParaRPr lang="en-US" b="1" dirty="0"/>
          </a:p>
        </p:txBody>
      </p:sp>
      <p:pic>
        <p:nvPicPr>
          <p:cNvPr id="4" name="Picture 4">
            <a:extLst>
              <a:ext uri="{FF2B5EF4-FFF2-40B4-BE49-F238E27FC236}">
                <a16:creationId xmlns:a16="http://schemas.microsoft.com/office/drawing/2014/main" id="{1197E043-B20B-3A4D-8676-762B7AD404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3625" y="4001294"/>
            <a:ext cx="3209941" cy="2700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34710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0B210-3161-D443-8CB3-60FFB4F0035E}"/>
              </a:ext>
            </a:extLst>
          </p:cNvPr>
          <p:cNvSpPr>
            <a:spLocks noGrp="1"/>
          </p:cNvSpPr>
          <p:nvPr>
            <p:ph type="title"/>
          </p:nvPr>
        </p:nvSpPr>
        <p:spPr/>
        <p:txBody>
          <a:bodyPr/>
          <a:lstStyle/>
          <a:p>
            <a:r>
              <a:rPr lang="en-US" dirty="0"/>
              <a:t>Gene Regulation</a:t>
            </a:r>
          </a:p>
        </p:txBody>
      </p:sp>
      <p:sp>
        <p:nvSpPr>
          <p:cNvPr id="3" name="Content Placeholder 2">
            <a:extLst>
              <a:ext uri="{FF2B5EF4-FFF2-40B4-BE49-F238E27FC236}">
                <a16:creationId xmlns:a16="http://schemas.microsoft.com/office/drawing/2014/main" id="{9F1DE423-E694-604D-8F8C-152E39A418ED}"/>
              </a:ext>
            </a:extLst>
          </p:cNvPr>
          <p:cNvSpPr>
            <a:spLocks noGrp="1"/>
          </p:cNvSpPr>
          <p:nvPr>
            <p:ph idx="1"/>
          </p:nvPr>
        </p:nvSpPr>
        <p:spPr>
          <a:xfrm>
            <a:off x="838200" y="1690688"/>
            <a:ext cx="10515600" cy="4486275"/>
          </a:xfrm>
        </p:spPr>
        <p:txBody>
          <a:bodyPr>
            <a:normAutofit lnSpcReduction="10000"/>
          </a:bodyPr>
          <a:lstStyle/>
          <a:p>
            <a:r>
              <a:rPr lang="en-US" b="1" dirty="0"/>
              <a:t>Bacteria genetic diversity: </a:t>
            </a:r>
            <a:r>
              <a:rPr lang="en-US" dirty="0"/>
              <a:t>transformation, transduction (viruses), conjugation</a:t>
            </a:r>
          </a:p>
          <a:p>
            <a:r>
              <a:rPr lang="en-US" b="1" dirty="0"/>
              <a:t>Why is eye cell different from liver cell? </a:t>
            </a:r>
            <a:r>
              <a:rPr lang="en-US" dirty="0"/>
              <a:t>Same DNA, different ____</a:t>
            </a:r>
          </a:p>
          <a:p>
            <a:r>
              <a:rPr lang="en-US" b="1" dirty="0"/>
              <a:t>Prokaryotic gene regulation: </a:t>
            </a:r>
          </a:p>
          <a:p>
            <a:pPr lvl="1"/>
            <a:r>
              <a:rPr lang="en-US" b="1" dirty="0"/>
              <a:t>Operon: </a:t>
            </a:r>
            <a:r>
              <a:rPr lang="en-US" dirty="0"/>
              <a:t>genes of similar function, transcribed together with repressor and  activators binding DNA elements. </a:t>
            </a:r>
          </a:p>
          <a:p>
            <a:pPr lvl="2"/>
            <a:r>
              <a:rPr lang="en-US" b="1" dirty="0"/>
              <a:t>Lac operon: </a:t>
            </a:r>
            <a:r>
              <a:rPr lang="en-US" dirty="0"/>
              <a:t>usually off, induced to turn on when Lactose present</a:t>
            </a:r>
          </a:p>
          <a:p>
            <a:pPr lvl="2"/>
            <a:r>
              <a:rPr lang="en-US" b="1" dirty="0" err="1"/>
              <a:t>Trp</a:t>
            </a:r>
            <a:r>
              <a:rPr lang="en-US" b="1" dirty="0"/>
              <a:t> operon: </a:t>
            </a:r>
            <a:r>
              <a:rPr lang="en-US" dirty="0"/>
              <a:t>usually on, repressed to turn off when enough Tryptophan is present</a:t>
            </a:r>
          </a:p>
          <a:p>
            <a:r>
              <a:rPr lang="en-US" b="1" dirty="0"/>
              <a:t>Eukaryotic gene regulation: </a:t>
            </a:r>
            <a:r>
              <a:rPr lang="en-US" dirty="0"/>
              <a:t>occurs at many levels – DNA accessibility, Transcription, RNA processing, RNA stability, Translation, and protein activity</a:t>
            </a:r>
            <a:endParaRPr lang="en-US" b="1" dirty="0"/>
          </a:p>
        </p:txBody>
      </p:sp>
    </p:spTree>
    <p:extLst>
      <p:ext uri="{BB962C8B-B14F-4D97-AF65-F5344CB8AC3E}">
        <p14:creationId xmlns:p14="http://schemas.microsoft.com/office/powerpoint/2010/main" val="3013426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7A926-8DA7-D546-BE58-09DEC1A113D5}"/>
              </a:ext>
            </a:extLst>
          </p:cNvPr>
          <p:cNvSpPr>
            <a:spLocks noGrp="1"/>
          </p:cNvSpPr>
          <p:nvPr>
            <p:ph type="title"/>
          </p:nvPr>
        </p:nvSpPr>
        <p:spPr/>
        <p:txBody>
          <a:bodyPr/>
          <a:lstStyle/>
          <a:p>
            <a:r>
              <a:rPr lang="en-US" dirty="0"/>
              <a:t>Chemistry of life</a:t>
            </a:r>
          </a:p>
        </p:txBody>
      </p:sp>
      <p:sp>
        <p:nvSpPr>
          <p:cNvPr id="3" name="Content Placeholder 2">
            <a:extLst>
              <a:ext uri="{FF2B5EF4-FFF2-40B4-BE49-F238E27FC236}">
                <a16:creationId xmlns:a16="http://schemas.microsoft.com/office/drawing/2014/main" id="{A99FDC9C-A56C-684F-9AC4-72CA9987F589}"/>
              </a:ext>
            </a:extLst>
          </p:cNvPr>
          <p:cNvSpPr>
            <a:spLocks noGrp="1"/>
          </p:cNvSpPr>
          <p:nvPr>
            <p:ph idx="1"/>
          </p:nvPr>
        </p:nvSpPr>
        <p:spPr/>
        <p:txBody>
          <a:bodyPr/>
          <a:lstStyle/>
          <a:p>
            <a:r>
              <a:rPr lang="en-US" dirty="0"/>
              <a:t>Isotopes: same element, different number of _______</a:t>
            </a:r>
          </a:p>
          <a:p>
            <a:r>
              <a:rPr lang="en-US" dirty="0"/>
              <a:t>Inert atoms: those with an outer electron shell that is _____</a:t>
            </a:r>
          </a:p>
          <a:p>
            <a:r>
              <a:rPr lang="en-US" dirty="0"/>
              <a:t>Ionic bonds: between ____ (loss or gain of _____). Break in water.</a:t>
            </a:r>
          </a:p>
          <a:p>
            <a:r>
              <a:rPr lang="en-US" dirty="0"/>
              <a:t>Covalent bonds: _____ of electrons. Strong in water.</a:t>
            </a:r>
          </a:p>
          <a:p>
            <a:r>
              <a:rPr lang="en-US" dirty="0"/>
              <a:t>Hydrogen bonds: between polar molecules. H</a:t>
            </a:r>
            <a:r>
              <a:rPr lang="en-US" baseline="-25000" dirty="0"/>
              <a:t>2</a:t>
            </a:r>
            <a:r>
              <a:rPr lang="en-US" dirty="0"/>
              <a:t>O; the O is ____. Weak bonds but collectively strong. Example in DNA: </a:t>
            </a:r>
          </a:p>
          <a:p>
            <a:endParaRPr lang="en-US" dirty="0"/>
          </a:p>
        </p:txBody>
      </p:sp>
      <p:pic>
        <p:nvPicPr>
          <p:cNvPr id="4" name="Picture 3">
            <a:extLst>
              <a:ext uri="{FF2B5EF4-FFF2-40B4-BE49-F238E27FC236}">
                <a16:creationId xmlns:a16="http://schemas.microsoft.com/office/drawing/2014/main" id="{A16A9397-DC1A-0944-9C0A-6C95426C1335}"/>
              </a:ext>
            </a:extLst>
          </p:cNvPr>
          <p:cNvPicPr>
            <a:picLocks noChangeAspect="1"/>
          </p:cNvPicPr>
          <p:nvPr/>
        </p:nvPicPr>
        <p:blipFill>
          <a:blip r:embed="rId3"/>
          <a:stretch>
            <a:fillRect/>
          </a:stretch>
        </p:blipFill>
        <p:spPr>
          <a:xfrm>
            <a:off x="8348132" y="4489730"/>
            <a:ext cx="3005667" cy="2236216"/>
          </a:xfrm>
          <a:prstGeom prst="rect">
            <a:avLst/>
          </a:prstGeom>
        </p:spPr>
      </p:pic>
      <p:pic>
        <p:nvPicPr>
          <p:cNvPr id="5" name="Picture 4">
            <a:extLst>
              <a:ext uri="{FF2B5EF4-FFF2-40B4-BE49-F238E27FC236}">
                <a16:creationId xmlns:a16="http://schemas.microsoft.com/office/drawing/2014/main" id="{56772DEB-BEAA-1849-B351-62879DF77C2F}"/>
              </a:ext>
            </a:extLst>
          </p:cNvPr>
          <p:cNvPicPr>
            <a:picLocks noChangeAspect="1"/>
          </p:cNvPicPr>
          <p:nvPr/>
        </p:nvPicPr>
        <p:blipFill>
          <a:blip r:embed="rId4"/>
          <a:stretch>
            <a:fillRect/>
          </a:stretch>
        </p:blipFill>
        <p:spPr>
          <a:xfrm>
            <a:off x="9228666" y="0"/>
            <a:ext cx="2963333" cy="2211103"/>
          </a:xfrm>
          <a:prstGeom prst="rect">
            <a:avLst/>
          </a:prstGeom>
        </p:spPr>
      </p:pic>
    </p:spTree>
    <p:extLst>
      <p:ext uri="{BB962C8B-B14F-4D97-AF65-F5344CB8AC3E}">
        <p14:creationId xmlns:p14="http://schemas.microsoft.com/office/powerpoint/2010/main" val="3639326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DB842-9AC1-534D-A28F-19B65A55AD1F}"/>
              </a:ext>
            </a:extLst>
          </p:cNvPr>
          <p:cNvSpPr>
            <a:spLocks noGrp="1"/>
          </p:cNvSpPr>
          <p:nvPr>
            <p:ph type="title"/>
          </p:nvPr>
        </p:nvSpPr>
        <p:spPr/>
        <p:txBody>
          <a:bodyPr/>
          <a:lstStyle/>
          <a:p>
            <a:r>
              <a:rPr lang="en-US" dirty="0"/>
              <a:t>Genetics</a:t>
            </a:r>
          </a:p>
        </p:txBody>
      </p:sp>
      <p:sp>
        <p:nvSpPr>
          <p:cNvPr id="3" name="Content Placeholder 2">
            <a:extLst>
              <a:ext uri="{FF2B5EF4-FFF2-40B4-BE49-F238E27FC236}">
                <a16:creationId xmlns:a16="http://schemas.microsoft.com/office/drawing/2014/main" id="{BEC8EE69-26AA-7747-B552-B875F31ED023}"/>
              </a:ext>
            </a:extLst>
          </p:cNvPr>
          <p:cNvSpPr>
            <a:spLocks noGrp="1"/>
          </p:cNvSpPr>
          <p:nvPr>
            <p:ph idx="1"/>
          </p:nvPr>
        </p:nvSpPr>
        <p:spPr>
          <a:xfrm>
            <a:off x="838199" y="1825625"/>
            <a:ext cx="10850217" cy="4351338"/>
          </a:xfrm>
        </p:spPr>
        <p:txBody>
          <a:bodyPr>
            <a:normAutofit lnSpcReduction="10000"/>
          </a:bodyPr>
          <a:lstStyle/>
          <a:p>
            <a:r>
              <a:rPr lang="en-US" b="1" dirty="0"/>
              <a:t>Gene defined as: ______; Allele defined as: ______</a:t>
            </a:r>
          </a:p>
          <a:p>
            <a:r>
              <a:rPr lang="en-US" b="1" dirty="0"/>
              <a:t>Genotype ____ determines phenotype</a:t>
            </a:r>
          </a:p>
          <a:p>
            <a:r>
              <a:rPr lang="en-US" b="1" dirty="0"/>
              <a:t>True-breeding vs. hybrids</a:t>
            </a:r>
          </a:p>
          <a:p>
            <a:r>
              <a:rPr lang="en-US" b="1" dirty="0"/>
              <a:t>Dominant vs. recessive: </a:t>
            </a:r>
            <a:r>
              <a:rPr lang="en-US" dirty="0"/>
              <a:t>which one skips a generation on pedigree? </a:t>
            </a:r>
            <a:endParaRPr lang="en-US" b="1" dirty="0"/>
          </a:p>
          <a:p>
            <a:r>
              <a:rPr lang="en-US" b="1" dirty="0"/>
              <a:t>Monohybrid cross: Pp x Pp = ____ phenotypic ratio</a:t>
            </a:r>
          </a:p>
          <a:p>
            <a:r>
              <a:rPr lang="en-US" b="1" dirty="0"/>
              <a:t>Dihybrid cross: </a:t>
            </a:r>
            <a:r>
              <a:rPr lang="en-US" b="1" dirty="0" err="1"/>
              <a:t>PpYy</a:t>
            </a:r>
            <a:r>
              <a:rPr lang="en-US" b="1" dirty="0"/>
              <a:t> x </a:t>
            </a:r>
            <a:r>
              <a:rPr lang="en-US" b="1" dirty="0" err="1"/>
              <a:t>PpYy</a:t>
            </a:r>
            <a:r>
              <a:rPr lang="en-US" b="1" dirty="0"/>
              <a:t> = ____ phenotypic ratio</a:t>
            </a:r>
          </a:p>
          <a:p>
            <a:r>
              <a:rPr lang="en-US" b="1" dirty="0"/>
              <a:t>Mendel’s two laws: </a:t>
            </a:r>
          </a:p>
          <a:p>
            <a:pPr lvl="1"/>
            <a:r>
              <a:rPr lang="en-US" dirty="0"/>
              <a:t>Law of segregation – two alleles separate during meiosis (gamete formation)</a:t>
            </a:r>
          </a:p>
          <a:p>
            <a:pPr lvl="1"/>
            <a:r>
              <a:rPr lang="en-US" dirty="0"/>
              <a:t>Law of independent assortment – alleles assort independently if far apart or on different chromosomes</a:t>
            </a:r>
          </a:p>
          <a:p>
            <a:pPr lvl="1"/>
            <a:endParaRPr lang="en-US" b="1" dirty="0"/>
          </a:p>
          <a:p>
            <a:pPr marL="457200" lvl="1" indent="0">
              <a:buNone/>
            </a:pPr>
            <a:endParaRPr lang="en-US" b="1" dirty="0"/>
          </a:p>
          <a:p>
            <a:endParaRPr lang="en-US" b="1" dirty="0"/>
          </a:p>
        </p:txBody>
      </p:sp>
    </p:spTree>
    <p:extLst>
      <p:ext uri="{BB962C8B-B14F-4D97-AF65-F5344CB8AC3E}">
        <p14:creationId xmlns:p14="http://schemas.microsoft.com/office/powerpoint/2010/main" val="931164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EC4B0-2557-3740-9C03-ED49FFE84BCF}"/>
              </a:ext>
            </a:extLst>
          </p:cNvPr>
          <p:cNvSpPr>
            <a:spLocks noGrp="1"/>
          </p:cNvSpPr>
          <p:nvPr>
            <p:ph type="title"/>
          </p:nvPr>
        </p:nvSpPr>
        <p:spPr/>
        <p:txBody>
          <a:bodyPr/>
          <a:lstStyle/>
          <a:p>
            <a:r>
              <a:rPr lang="en-US" dirty="0"/>
              <a:t>Genetics Cont. </a:t>
            </a:r>
          </a:p>
        </p:txBody>
      </p:sp>
      <p:sp>
        <p:nvSpPr>
          <p:cNvPr id="3" name="Content Placeholder 2">
            <a:extLst>
              <a:ext uri="{FF2B5EF4-FFF2-40B4-BE49-F238E27FC236}">
                <a16:creationId xmlns:a16="http://schemas.microsoft.com/office/drawing/2014/main" id="{F275690E-BA68-2540-B4F4-42B3FC82AA7D}"/>
              </a:ext>
            </a:extLst>
          </p:cNvPr>
          <p:cNvSpPr>
            <a:spLocks noGrp="1"/>
          </p:cNvSpPr>
          <p:nvPr>
            <p:ph idx="1"/>
          </p:nvPr>
        </p:nvSpPr>
        <p:spPr/>
        <p:txBody>
          <a:bodyPr>
            <a:normAutofit fontScale="92500" lnSpcReduction="10000"/>
          </a:bodyPr>
          <a:lstStyle/>
          <a:p>
            <a:r>
              <a:rPr lang="en-US" b="1" dirty="0"/>
              <a:t>Sex-linked: </a:t>
            </a:r>
            <a:r>
              <a:rPr lang="en-US" dirty="0"/>
              <a:t>genes on X-chromosome</a:t>
            </a:r>
          </a:p>
          <a:p>
            <a:pPr lvl="1"/>
            <a:r>
              <a:rPr lang="en-US" b="1" dirty="0" err="1"/>
              <a:t>X</a:t>
            </a:r>
            <a:r>
              <a:rPr lang="en-US" b="1" baseline="30000" dirty="0" err="1"/>
              <a:t>A</a:t>
            </a:r>
            <a:r>
              <a:rPr lang="en-US" b="1" dirty="0" err="1"/>
              <a:t>X</a:t>
            </a:r>
            <a:r>
              <a:rPr lang="en-US" b="1" baseline="30000" dirty="0" err="1"/>
              <a:t>a</a:t>
            </a:r>
            <a:r>
              <a:rPr lang="en-US" b="1" dirty="0"/>
              <a:t> x </a:t>
            </a:r>
            <a:r>
              <a:rPr lang="en-US" b="1" dirty="0" err="1"/>
              <a:t>X</a:t>
            </a:r>
            <a:r>
              <a:rPr lang="en-US" b="1" baseline="30000" dirty="0" err="1"/>
              <a:t>a</a:t>
            </a:r>
            <a:r>
              <a:rPr lang="en-US" b="1" dirty="0" err="1"/>
              <a:t>Y</a:t>
            </a:r>
            <a:r>
              <a:rPr lang="en-US" b="1" dirty="0"/>
              <a:t> </a:t>
            </a:r>
            <a:r>
              <a:rPr lang="en-US" b="1" dirty="0">
                <a:sym typeface="Wingdings" pitchFamily="2" charset="2"/>
              </a:rPr>
              <a:t> </a:t>
            </a:r>
            <a:r>
              <a:rPr lang="en-US" dirty="0">
                <a:sym typeface="Wingdings" pitchFamily="2" charset="2"/>
              </a:rPr>
              <a:t>what happens?</a:t>
            </a:r>
          </a:p>
          <a:p>
            <a:r>
              <a:rPr lang="en-US" b="1" dirty="0">
                <a:sym typeface="Wingdings" pitchFamily="2" charset="2"/>
              </a:rPr>
              <a:t>Gene linkage: </a:t>
            </a:r>
            <a:r>
              <a:rPr lang="en-US" dirty="0">
                <a:sym typeface="Wingdings" pitchFamily="2" charset="2"/>
              </a:rPr>
              <a:t>if genes nearby on same chromosome, get unexpected #s of progeny due to lack of crossing over between them. </a:t>
            </a:r>
          </a:p>
          <a:p>
            <a:r>
              <a:rPr lang="en-US" b="1" dirty="0">
                <a:sym typeface="Wingdings" pitchFamily="2" charset="2"/>
              </a:rPr>
              <a:t>Recombination frequency: </a:t>
            </a:r>
            <a:r>
              <a:rPr lang="en-US" dirty="0">
                <a:sym typeface="Wingdings" pitchFamily="2" charset="2"/>
              </a:rPr>
              <a:t>#recombinants/total x 100% </a:t>
            </a:r>
          </a:p>
          <a:p>
            <a:r>
              <a:rPr lang="en-US" b="1" dirty="0">
                <a:sym typeface="Wingdings" pitchFamily="2" charset="2"/>
              </a:rPr>
              <a:t>Gene mapping: </a:t>
            </a:r>
            <a:r>
              <a:rPr lang="en-US" dirty="0">
                <a:sym typeface="Wingdings" pitchFamily="2" charset="2"/>
              </a:rPr>
              <a:t>use recombination frequencies to determine where genes are on a single chromosome</a:t>
            </a:r>
          </a:p>
          <a:p>
            <a:r>
              <a:rPr lang="en-US" b="1" dirty="0">
                <a:sym typeface="Wingdings" pitchFamily="2" charset="2"/>
              </a:rPr>
              <a:t>Nondisjunction: </a:t>
            </a:r>
            <a:r>
              <a:rPr lang="en-US" dirty="0">
                <a:sym typeface="Wingdings" pitchFamily="2" charset="2"/>
              </a:rPr>
              <a:t>bad separation during meiosis resulting in gametes with ______. Worse if occurs in _____.</a:t>
            </a:r>
          </a:p>
          <a:p>
            <a:r>
              <a:rPr lang="en-US" b="1" dirty="0">
                <a:sym typeface="Wingdings" pitchFamily="2" charset="2"/>
              </a:rPr>
              <a:t>X-inactivation: </a:t>
            </a:r>
            <a:r>
              <a:rPr lang="en-US" dirty="0">
                <a:sym typeface="Wingdings" pitchFamily="2" charset="2"/>
              </a:rPr>
              <a:t>females have two X chromosomes and males have only one so females have random inactivation (reduced expression) from one X. </a:t>
            </a:r>
            <a:endParaRPr lang="en-US" b="1" dirty="0"/>
          </a:p>
        </p:txBody>
      </p:sp>
    </p:spTree>
    <p:extLst>
      <p:ext uri="{BB962C8B-B14F-4D97-AF65-F5344CB8AC3E}">
        <p14:creationId xmlns:p14="http://schemas.microsoft.com/office/powerpoint/2010/main" val="37661258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B4F67-6C14-3B40-B965-0BBB982333C1}"/>
              </a:ext>
            </a:extLst>
          </p:cNvPr>
          <p:cNvSpPr>
            <a:spLocks noGrp="1"/>
          </p:cNvSpPr>
          <p:nvPr>
            <p:ph type="title"/>
          </p:nvPr>
        </p:nvSpPr>
        <p:spPr/>
        <p:txBody>
          <a:bodyPr/>
          <a:lstStyle/>
          <a:p>
            <a:r>
              <a:rPr lang="en-US" dirty="0"/>
              <a:t>Non-mendelian genetics</a:t>
            </a:r>
          </a:p>
        </p:txBody>
      </p:sp>
      <p:sp>
        <p:nvSpPr>
          <p:cNvPr id="3" name="Content Placeholder 2">
            <a:extLst>
              <a:ext uri="{FF2B5EF4-FFF2-40B4-BE49-F238E27FC236}">
                <a16:creationId xmlns:a16="http://schemas.microsoft.com/office/drawing/2014/main" id="{164796D2-3511-404E-874C-0FEA01ED1B82}"/>
              </a:ext>
            </a:extLst>
          </p:cNvPr>
          <p:cNvSpPr>
            <a:spLocks noGrp="1"/>
          </p:cNvSpPr>
          <p:nvPr>
            <p:ph idx="1"/>
          </p:nvPr>
        </p:nvSpPr>
        <p:spPr/>
        <p:txBody>
          <a:bodyPr>
            <a:normAutofit lnSpcReduction="10000"/>
          </a:bodyPr>
          <a:lstStyle/>
          <a:p>
            <a:r>
              <a:rPr lang="en-US" b="1" dirty="0"/>
              <a:t>Incomplete dominance: </a:t>
            </a:r>
            <a:r>
              <a:rPr lang="en-US" dirty="0"/>
              <a:t>offspring have mixed phenotype (WW x RR)</a:t>
            </a:r>
            <a:endParaRPr lang="en-US" b="1" dirty="0"/>
          </a:p>
          <a:p>
            <a:r>
              <a:rPr lang="en-US" b="1" dirty="0"/>
              <a:t>Codominance: </a:t>
            </a:r>
            <a:r>
              <a:rPr lang="en-US" dirty="0"/>
              <a:t>offspring have BOTH phenotypes (WW x RR)</a:t>
            </a:r>
            <a:endParaRPr lang="en-US" b="1" dirty="0"/>
          </a:p>
          <a:p>
            <a:r>
              <a:rPr lang="en-US" b="1" dirty="0"/>
              <a:t>Multiple alleles: </a:t>
            </a:r>
            <a:r>
              <a:rPr lang="en-US" dirty="0"/>
              <a:t>blood type (I</a:t>
            </a:r>
            <a:r>
              <a:rPr lang="en-US" baseline="30000" dirty="0"/>
              <a:t>A</a:t>
            </a:r>
            <a:r>
              <a:rPr lang="en-US" dirty="0"/>
              <a:t>, I</a:t>
            </a:r>
            <a:r>
              <a:rPr lang="en-US" baseline="30000" dirty="0"/>
              <a:t>B</a:t>
            </a:r>
            <a:r>
              <a:rPr lang="en-US" dirty="0"/>
              <a:t>, </a:t>
            </a:r>
            <a:r>
              <a:rPr lang="en-US" dirty="0" err="1"/>
              <a:t>i</a:t>
            </a:r>
            <a:r>
              <a:rPr lang="en-US" dirty="0"/>
              <a:t>) , each person has TWO (ex: I</a:t>
            </a:r>
            <a:r>
              <a:rPr lang="en-US" baseline="30000" dirty="0"/>
              <a:t>A</a:t>
            </a:r>
            <a:r>
              <a:rPr lang="en-US" dirty="0"/>
              <a:t>I</a:t>
            </a:r>
            <a:r>
              <a:rPr lang="en-US" baseline="30000" dirty="0"/>
              <a:t>B</a:t>
            </a:r>
            <a:r>
              <a:rPr lang="en-US" dirty="0"/>
              <a:t>)</a:t>
            </a:r>
          </a:p>
          <a:p>
            <a:pPr lvl="1"/>
            <a:r>
              <a:rPr lang="en-US" dirty="0"/>
              <a:t>Blood type is based on glycoproteins on surface of red blood cells</a:t>
            </a:r>
          </a:p>
          <a:p>
            <a:pPr lvl="1"/>
            <a:r>
              <a:rPr lang="en-US" dirty="0"/>
              <a:t>Universal donor: _______ ; acceptor _______</a:t>
            </a:r>
          </a:p>
          <a:p>
            <a:r>
              <a:rPr lang="en-US" b="1" dirty="0" err="1"/>
              <a:t>Pleiotrophy</a:t>
            </a:r>
            <a:r>
              <a:rPr lang="en-US" b="1" dirty="0"/>
              <a:t>: </a:t>
            </a:r>
            <a:r>
              <a:rPr lang="en-US" dirty="0"/>
              <a:t>single gene disrupted = multiple phenotypes</a:t>
            </a:r>
          </a:p>
          <a:p>
            <a:r>
              <a:rPr lang="en-US" b="1" dirty="0"/>
              <a:t>Polygenic: </a:t>
            </a:r>
            <a:r>
              <a:rPr lang="en-US" dirty="0"/>
              <a:t>many genes control a single phenotype</a:t>
            </a:r>
            <a:endParaRPr lang="en-US" b="1" dirty="0"/>
          </a:p>
          <a:p>
            <a:r>
              <a:rPr lang="en-US" b="1" dirty="0"/>
              <a:t>Epistasis: </a:t>
            </a:r>
            <a:r>
              <a:rPr lang="en-US" dirty="0"/>
              <a:t>unexpected ratios 9:3:4 instead of 9:3:3:1 due to one gene expression being dependent on another</a:t>
            </a:r>
          </a:p>
          <a:p>
            <a:r>
              <a:rPr lang="en-US" b="1" dirty="0"/>
              <a:t>Environmental factors: </a:t>
            </a:r>
            <a:r>
              <a:rPr lang="en-US" dirty="0"/>
              <a:t>temperature (bunnies); vitamin C (scurvy)</a:t>
            </a:r>
            <a:endParaRPr lang="en-US" b="1" dirty="0"/>
          </a:p>
        </p:txBody>
      </p:sp>
    </p:spTree>
    <p:extLst>
      <p:ext uri="{BB962C8B-B14F-4D97-AF65-F5344CB8AC3E}">
        <p14:creationId xmlns:p14="http://schemas.microsoft.com/office/powerpoint/2010/main" val="5517614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2D388-484A-B449-B568-C772A9ECEAF5}"/>
              </a:ext>
            </a:extLst>
          </p:cNvPr>
          <p:cNvSpPr>
            <a:spLocks noGrp="1"/>
          </p:cNvSpPr>
          <p:nvPr>
            <p:ph type="title"/>
          </p:nvPr>
        </p:nvSpPr>
        <p:spPr/>
        <p:txBody>
          <a:bodyPr/>
          <a:lstStyle/>
          <a:p>
            <a:r>
              <a:rPr lang="en-US" dirty="0"/>
              <a:t>Biotech</a:t>
            </a:r>
          </a:p>
        </p:txBody>
      </p:sp>
      <p:sp>
        <p:nvSpPr>
          <p:cNvPr id="3" name="Content Placeholder 2">
            <a:extLst>
              <a:ext uri="{FF2B5EF4-FFF2-40B4-BE49-F238E27FC236}">
                <a16:creationId xmlns:a16="http://schemas.microsoft.com/office/drawing/2014/main" id="{4E562411-921C-114D-BF02-213336F3C86D}"/>
              </a:ext>
            </a:extLst>
          </p:cNvPr>
          <p:cNvSpPr>
            <a:spLocks noGrp="1"/>
          </p:cNvSpPr>
          <p:nvPr>
            <p:ph idx="1"/>
          </p:nvPr>
        </p:nvSpPr>
        <p:spPr/>
        <p:txBody>
          <a:bodyPr>
            <a:normAutofit fontScale="92500" lnSpcReduction="10000"/>
          </a:bodyPr>
          <a:lstStyle/>
          <a:p>
            <a:r>
              <a:rPr lang="en-US" b="1" dirty="0"/>
              <a:t>Restriction enzymes: </a:t>
            </a:r>
            <a:r>
              <a:rPr lang="en-US" dirty="0"/>
              <a:t>naturally occurring in bacteria. Cut DNA at specific sequences called restriction sites. Sticky ends. </a:t>
            </a:r>
          </a:p>
          <a:p>
            <a:r>
              <a:rPr lang="en-US" b="1" dirty="0"/>
              <a:t>Bacterial plasmid: </a:t>
            </a:r>
            <a:r>
              <a:rPr lang="en-US" dirty="0"/>
              <a:t>small circular piece of dsDNA, separate from the cell’s chromosome. </a:t>
            </a:r>
          </a:p>
          <a:p>
            <a:pPr lvl="1"/>
            <a:r>
              <a:rPr lang="en-US" b="1" dirty="0"/>
              <a:t>Promoter, Target gene, Antibiotic resistance gene, origin of replication</a:t>
            </a:r>
          </a:p>
          <a:p>
            <a:r>
              <a:rPr lang="en-US" b="1" dirty="0"/>
              <a:t>Gene Cloning: </a:t>
            </a:r>
            <a:r>
              <a:rPr lang="en-US" dirty="0"/>
              <a:t>PRC desired gene of interest, cut the ends with restriction enzymes, cut plasmid with same enzymes. DNA ligase to put target gene into plasmid. Bacterial transformation. Select for growth of bacteria on appropriate antibiotic plate. </a:t>
            </a:r>
          </a:p>
          <a:p>
            <a:r>
              <a:rPr lang="en-US" b="1" dirty="0"/>
              <a:t>Animal cloning: </a:t>
            </a:r>
            <a:r>
              <a:rPr lang="en-US" dirty="0"/>
              <a:t>put nucleus of an egg cell into a donor cell that has been </a:t>
            </a:r>
            <a:r>
              <a:rPr lang="en-US" dirty="0" err="1"/>
              <a:t>anucleated</a:t>
            </a:r>
            <a:r>
              <a:rPr lang="en-US" dirty="0"/>
              <a:t> and grow it up. Only genetic material is from original female. </a:t>
            </a:r>
            <a:endParaRPr lang="en-US" b="1" dirty="0"/>
          </a:p>
          <a:p>
            <a:pPr marL="0" indent="0">
              <a:buNone/>
            </a:pPr>
            <a:endParaRPr lang="en-US" dirty="0"/>
          </a:p>
        </p:txBody>
      </p:sp>
      <p:pic>
        <p:nvPicPr>
          <p:cNvPr id="4" name="Picture 3">
            <a:extLst>
              <a:ext uri="{FF2B5EF4-FFF2-40B4-BE49-F238E27FC236}">
                <a16:creationId xmlns:a16="http://schemas.microsoft.com/office/drawing/2014/main" id="{1E0607A5-DEA5-D746-9D04-2B7D88D1A8B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071652" y="569912"/>
            <a:ext cx="1657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8144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20F41-55C2-3E4E-9ED5-A348F4915785}"/>
              </a:ext>
            </a:extLst>
          </p:cNvPr>
          <p:cNvSpPr>
            <a:spLocks noGrp="1"/>
          </p:cNvSpPr>
          <p:nvPr>
            <p:ph type="title"/>
          </p:nvPr>
        </p:nvSpPr>
        <p:spPr/>
        <p:txBody>
          <a:bodyPr/>
          <a:lstStyle/>
          <a:p>
            <a:r>
              <a:rPr lang="en-US" dirty="0"/>
              <a:t>Biotech cont. </a:t>
            </a:r>
          </a:p>
        </p:txBody>
      </p:sp>
      <p:sp>
        <p:nvSpPr>
          <p:cNvPr id="3" name="Content Placeholder 2">
            <a:extLst>
              <a:ext uri="{FF2B5EF4-FFF2-40B4-BE49-F238E27FC236}">
                <a16:creationId xmlns:a16="http://schemas.microsoft.com/office/drawing/2014/main" id="{BD2FBCB2-F279-B74A-8CAE-86B873C7D665}"/>
              </a:ext>
            </a:extLst>
          </p:cNvPr>
          <p:cNvSpPr>
            <a:spLocks noGrp="1"/>
          </p:cNvSpPr>
          <p:nvPr>
            <p:ph idx="1"/>
          </p:nvPr>
        </p:nvSpPr>
        <p:spPr>
          <a:xfrm>
            <a:off x="838200" y="1825625"/>
            <a:ext cx="11049000" cy="4351338"/>
          </a:xfrm>
        </p:spPr>
        <p:txBody>
          <a:bodyPr/>
          <a:lstStyle/>
          <a:p>
            <a:r>
              <a:rPr lang="en-US" b="1" dirty="0"/>
              <a:t>PCR: </a:t>
            </a:r>
            <a:r>
              <a:rPr lang="en-US" dirty="0"/>
              <a:t>polymerase chain reaction</a:t>
            </a:r>
          </a:p>
          <a:p>
            <a:pPr lvl="1"/>
            <a:r>
              <a:rPr lang="en-US" dirty="0"/>
              <a:t>Make millions of copies of a specific sequence of DNA</a:t>
            </a:r>
          </a:p>
          <a:p>
            <a:pPr lvl="1"/>
            <a:r>
              <a:rPr lang="en-US" dirty="0"/>
              <a:t>Sequence determined by your chosen primers</a:t>
            </a:r>
          </a:p>
          <a:p>
            <a:pPr lvl="1"/>
            <a:r>
              <a:rPr lang="en-US" dirty="0"/>
              <a:t>Need template DNA, primers, heat tolerant DNA polymerase</a:t>
            </a:r>
          </a:p>
          <a:p>
            <a:pPr lvl="1"/>
            <a:r>
              <a:rPr lang="en-US" dirty="0"/>
              <a:t>Denature (separate DNA), annealing (primers bind), extension (DNA synthesized)</a:t>
            </a:r>
          </a:p>
          <a:p>
            <a:r>
              <a:rPr lang="en-US" b="1" dirty="0"/>
              <a:t>Gel Electrophoresis: </a:t>
            </a:r>
            <a:r>
              <a:rPr lang="en-US" dirty="0"/>
              <a:t>allows us to visualize and quantify the size of DNA. Smaller DNA runs faster, compare to known size on ladder.</a:t>
            </a:r>
          </a:p>
          <a:p>
            <a:r>
              <a:rPr lang="en-US" b="1" dirty="0"/>
              <a:t>DNA Sequencing: </a:t>
            </a:r>
            <a:r>
              <a:rPr lang="en-US" dirty="0"/>
              <a:t>determining the sequence of DNA </a:t>
            </a:r>
          </a:p>
          <a:p>
            <a:r>
              <a:rPr lang="en-US" b="1" dirty="0"/>
              <a:t>Forensics/DNA fingerprinting: </a:t>
            </a:r>
            <a:r>
              <a:rPr lang="en-US" dirty="0"/>
              <a:t>compare DNA bands at crime scene to known samples</a:t>
            </a:r>
            <a:endParaRPr lang="en-US" b="1" dirty="0"/>
          </a:p>
        </p:txBody>
      </p:sp>
      <p:pic>
        <p:nvPicPr>
          <p:cNvPr id="4" name="Picture 9">
            <a:extLst>
              <a:ext uri="{FF2B5EF4-FFF2-40B4-BE49-F238E27FC236}">
                <a16:creationId xmlns:a16="http://schemas.microsoft.com/office/drawing/2014/main" id="{4CB0AF6B-63F5-E744-AF7D-3C4768FE4CA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39161" y="127587"/>
            <a:ext cx="2146422" cy="2152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23C10625-E98C-C547-B935-8AFE533A449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86933" y="177006"/>
            <a:ext cx="2600267" cy="20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751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56A04-E319-3646-9085-1DE1E35E2671}"/>
              </a:ext>
            </a:extLst>
          </p:cNvPr>
          <p:cNvSpPr>
            <a:spLocks noGrp="1"/>
          </p:cNvSpPr>
          <p:nvPr>
            <p:ph type="title"/>
          </p:nvPr>
        </p:nvSpPr>
        <p:spPr/>
        <p:txBody>
          <a:bodyPr/>
          <a:lstStyle/>
          <a:p>
            <a:r>
              <a:rPr lang="en-US" dirty="0"/>
              <a:t>Evolution</a:t>
            </a:r>
          </a:p>
        </p:txBody>
      </p:sp>
      <p:sp>
        <p:nvSpPr>
          <p:cNvPr id="3" name="Content Placeholder 2">
            <a:extLst>
              <a:ext uri="{FF2B5EF4-FFF2-40B4-BE49-F238E27FC236}">
                <a16:creationId xmlns:a16="http://schemas.microsoft.com/office/drawing/2014/main" id="{C48385BD-0493-A347-B99F-BE04846AC7D3}"/>
              </a:ext>
            </a:extLst>
          </p:cNvPr>
          <p:cNvSpPr>
            <a:spLocks noGrp="1"/>
          </p:cNvSpPr>
          <p:nvPr>
            <p:ph idx="1"/>
          </p:nvPr>
        </p:nvSpPr>
        <p:spPr/>
        <p:txBody>
          <a:bodyPr>
            <a:normAutofit lnSpcReduction="10000"/>
          </a:bodyPr>
          <a:lstStyle/>
          <a:p>
            <a:r>
              <a:rPr lang="en-US" b="1" dirty="0"/>
              <a:t>Lamarck</a:t>
            </a:r>
            <a:r>
              <a:rPr lang="en-US" dirty="0"/>
              <a:t> – use and disuse, inheritance of acquired traits (wrong!)</a:t>
            </a:r>
          </a:p>
          <a:p>
            <a:r>
              <a:rPr lang="en-US" b="1" dirty="0"/>
              <a:t>Artificial selection</a:t>
            </a:r>
            <a:r>
              <a:rPr lang="en-US" dirty="0"/>
              <a:t>: selective breeding for desirable traits</a:t>
            </a:r>
          </a:p>
          <a:p>
            <a:r>
              <a:rPr lang="en-US" b="1" dirty="0"/>
              <a:t>Darwin and Wallace:</a:t>
            </a:r>
            <a:r>
              <a:rPr lang="en-US" dirty="0"/>
              <a:t> Natural selection – those with favorable adaptations tends to survive and reproduce at higher rates (due to those traits).</a:t>
            </a:r>
          </a:p>
          <a:p>
            <a:r>
              <a:rPr lang="en-US" b="1" dirty="0"/>
              <a:t>Descent with modification: </a:t>
            </a:r>
            <a:r>
              <a:rPr lang="en-US" dirty="0"/>
              <a:t>unity of life on earth, common LUCA</a:t>
            </a:r>
          </a:p>
          <a:p>
            <a:r>
              <a:rPr lang="en-US" b="1" dirty="0"/>
              <a:t>Evidence of evolution: </a:t>
            </a:r>
            <a:r>
              <a:rPr lang="en-US" dirty="0"/>
              <a:t>BEF V. HAM- biodiversity, embryology, fossil records, vestigial structures, homologous structures (due to _____ evolution), analogous structures (due to ____ evolution), molecular biology</a:t>
            </a:r>
            <a:endParaRPr lang="en-US" b="1" dirty="0"/>
          </a:p>
        </p:txBody>
      </p:sp>
    </p:spTree>
    <p:extLst>
      <p:ext uri="{BB962C8B-B14F-4D97-AF65-F5344CB8AC3E}">
        <p14:creationId xmlns:p14="http://schemas.microsoft.com/office/powerpoint/2010/main" val="23529516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10C85-65B1-DE4C-A935-B4E016F3C4FD}"/>
              </a:ext>
            </a:extLst>
          </p:cNvPr>
          <p:cNvSpPr>
            <a:spLocks noGrp="1"/>
          </p:cNvSpPr>
          <p:nvPr>
            <p:ph type="title"/>
          </p:nvPr>
        </p:nvSpPr>
        <p:spPr/>
        <p:txBody>
          <a:bodyPr/>
          <a:lstStyle/>
          <a:p>
            <a:r>
              <a:rPr lang="en-US" dirty="0"/>
              <a:t>Evolution Cont.</a:t>
            </a:r>
          </a:p>
        </p:txBody>
      </p:sp>
      <p:sp>
        <p:nvSpPr>
          <p:cNvPr id="3" name="Content Placeholder 2">
            <a:extLst>
              <a:ext uri="{FF2B5EF4-FFF2-40B4-BE49-F238E27FC236}">
                <a16:creationId xmlns:a16="http://schemas.microsoft.com/office/drawing/2014/main" id="{C9E870E5-D570-CE4B-8DE6-C8CE38BBD3D8}"/>
              </a:ext>
            </a:extLst>
          </p:cNvPr>
          <p:cNvSpPr>
            <a:spLocks noGrp="1"/>
          </p:cNvSpPr>
          <p:nvPr>
            <p:ph idx="1"/>
          </p:nvPr>
        </p:nvSpPr>
        <p:spPr>
          <a:xfrm>
            <a:off x="355599" y="1540933"/>
            <a:ext cx="11463867" cy="4636030"/>
          </a:xfrm>
        </p:spPr>
        <p:txBody>
          <a:bodyPr>
            <a:normAutofit fontScale="92500" lnSpcReduction="20000"/>
          </a:bodyPr>
          <a:lstStyle/>
          <a:p>
            <a:r>
              <a:rPr lang="en-US" b="1" dirty="0"/>
              <a:t>Allele frequency: </a:t>
            </a:r>
            <a:r>
              <a:rPr lang="en-US" dirty="0"/>
              <a:t># of A alleles/total # alleles. Can calculate directly if you have numbers for each genotype</a:t>
            </a:r>
          </a:p>
          <a:p>
            <a:r>
              <a:rPr lang="en-US" b="1" dirty="0"/>
              <a:t>Microevolution: </a:t>
            </a:r>
            <a:r>
              <a:rPr lang="en-US" dirty="0"/>
              <a:t>changes in allele frequency over time</a:t>
            </a:r>
          </a:p>
          <a:p>
            <a:r>
              <a:rPr lang="en-US" b="1" dirty="0"/>
              <a:t>Macroevolution: </a:t>
            </a:r>
            <a:r>
              <a:rPr lang="en-US" dirty="0"/>
              <a:t>new species due to changes in allele frequencies over time</a:t>
            </a:r>
          </a:p>
          <a:p>
            <a:pPr lvl="1"/>
            <a:r>
              <a:rPr lang="en-US" dirty="0"/>
              <a:t>Allopatric speciation: new species forming due to geographic separation</a:t>
            </a:r>
          </a:p>
          <a:p>
            <a:pPr lvl="1"/>
            <a:r>
              <a:rPr lang="en-US" dirty="0"/>
              <a:t>Sympatric speciation: new species forming within one geographical area</a:t>
            </a:r>
          </a:p>
          <a:p>
            <a:r>
              <a:rPr lang="en-US" b="1" dirty="0"/>
              <a:t>5 causes of microevolution:</a:t>
            </a:r>
          </a:p>
          <a:p>
            <a:pPr lvl="1"/>
            <a:r>
              <a:rPr lang="en-US" dirty="0"/>
              <a:t>Random mutation</a:t>
            </a:r>
          </a:p>
          <a:p>
            <a:pPr lvl="1"/>
            <a:r>
              <a:rPr lang="en-US" dirty="0"/>
              <a:t>Non-random mating (selective mating)</a:t>
            </a:r>
          </a:p>
          <a:p>
            <a:pPr lvl="1"/>
            <a:r>
              <a:rPr lang="en-US" dirty="0"/>
              <a:t>Migration</a:t>
            </a:r>
          </a:p>
          <a:p>
            <a:pPr lvl="1"/>
            <a:r>
              <a:rPr lang="en-US" dirty="0"/>
              <a:t>Natural selection (stabilizing, directional, disruptive)</a:t>
            </a:r>
          </a:p>
          <a:p>
            <a:pPr lvl="1"/>
            <a:r>
              <a:rPr lang="en-US" dirty="0"/>
              <a:t>Genetic drift – change in allele frequency due to random or chance event (worse in small populations: founder’s effect, bottleneck effect)</a:t>
            </a:r>
          </a:p>
          <a:p>
            <a:endParaRPr lang="en-US" b="1" dirty="0"/>
          </a:p>
        </p:txBody>
      </p:sp>
    </p:spTree>
    <p:extLst>
      <p:ext uri="{BB962C8B-B14F-4D97-AF65-F5344CB8AC3E}">
        <p14:creationId xmlns:p14="http://schemas.microsoft.com/office/powerpoint/2010/main" val="19666224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2949F4-0D54-684D-B450-0A605DB33B33}"/>
              </a:ext>
            </a:extLst>
          </p:cNvPr>
          <p:cNvSpPr txBox="1"/>
          <p:nvPr/>
        </p:nvSpPr>
        <p:spPr>
          <a:xfrm>
            <a:off x="264360" y="414865"/>
            <a:ext cx="3325508" cy="1631216"/>
          </a:xfrm>
          <a:prstGeom prst="rect">
            <a:avLst/>
          </a:prstGeom>
          <a:solidFill>
            <a:schemeClr val="bg1"/>
          </a:solidFill>
          <a:ln>
            <a:solidFill>
              <a:schemeClr val="tx1"/>
            </a:solidFill>
          </a:ln>
        </p:spPr>
        <p:txBody>
          <a:bodyPr wrap="square" rtlCol="0">
            <a:spAutoFit/>
          </a:bodyPr>
          <a:lstStyle/>
          <a:p>
            <a:pPr algn="ctr"/>
            <a:r>
              <a:rPr lang="en-US" sz="2000" b="1" dirty="0"/>
              <a:t>Hardy-Weinberg Equilibrium:</a:t>
            </a:r>
            <a:r>
              <a:rPr lang="en-US" sz="2000" dirty="0"/>
              <a:t> a way to measure if populations are evolving or not by comparing allele frequencies over time.</a:t>
            </a:r>
            <a:endParaRPr lang="en-US" sz="2000" b="1" dirty="0"/>
          </a:p>
        </p:txBody>
      </p:sp>
      <p:sp>
        <p:nvSpPr>
          <p:cNvPr id="5" name="TextBox 4">
            <a:extLst>
              <a:ext uri="{FF2B5EF4-FFF2-40B4-BE49-F238E27FC236}">
                <a16:creationId xmlns:a16="http://schemas.microsoft.com/office/drawing/2014/main" id="{FBA77C8B-A5E4-ED42-8DA3-D748EE6EFED2}"/>
              </a:ext>
            </a:extLst>
          </p:cNvPr>
          <p:cNvSpPr txBox="1"/>
          <p:nvPr/>
        </p:nvSpPr>
        <p:spPr>
          <a:xfrm>
            <a:off x="1041754" y="2113255"/>
            <a:ext cx="1770720" cy="2246769"/>
          </a:xfrm>
          <a:prstGeom prst="rect">
            <a:avLst/>
          </a:prstGeom>
          <a:solidFill>
            <a:schemeClr val="bg1"/>
          </a:solidFill>
          <a:ln>
            <a:solidFill>
              <a:schemeClr val="tx1"/>
            </a:solidFill>
          </a:ln>
        </p:spPr>
        <p:txBody>
          <a:bodyPr wrap="square" rtlCol="0">
            <a:spAutoFit/>
          </a:bodyPr>
          <a:lstStyle/>
          <a:p>
            <a:pPr algn="ctr"/>
            <a:r>
              <a:rPr lang="en-US" sz="2000" b="1" dirty="0">
                <a:solidFill>
                  <a:srgbClr val="FF0000"/>
                </a:solidFill>
              </a:rPr>
              <a:t>p</a:t>
            </a:r>
            <a:r>
              <a:rPr lang="en-US" sz="2000" b="1" dirty="0"/>
              <a:t> </a:t>
            </a:r>
            <a:r>
              <a:rPr lang="en-US" sz="2000" dirty="0"/>
              <a:t>= frequency of dominant allele</a:t>
            </a:r>
          </a:p>
          <a:p>
            <a:pPr algn="ctr"/>
            <a:r>
              <a:rPr lang="en-US" sz="2000" b="1" dirty="0">
                <a:solidFill>
                  <a:srgbClr val="0070C0"/>
                </a:solidFill>
              </a:rPr>
              <a:t>q</a:t>
            </a:r>
            <a:r>
              <a:rPr lang="en-US" sz="2000" b="1" dirty="0"/>
              <a:t> </a:t>
            </a:r>
            <a:r>
              <a:rPr lang="en-US" sz="2000" dirty="0"/>
              <a:t>= frequency of recessive allele</a:t>
            </a:r>
          </a:p>
          <a:p>
            <a:pPr algn="ctr"/>
            <a:r>
              <a:rPr lang="en-US" sz="2000" b="1" dirty="0">
                <a:solidFill>
                  <a:srgbClr val="FF0000"/>
                </a:solidFill>
              </a:rPr>
              <a:t>p</a:t>
            </a:r>
            <a:r>
              <a:rPr lang="en-US" sz="2000" b="1" dirty="0"/>
              <a:t> + </a:t>
            </a:r>
            <a:r>
              <a:rPr lang="en-US" sz="2000" b="1" dirty="0">
                <a:solidFill>
                  <a:srgbClr val="0070C0"/>
                </a:solidFill>
              </a:rPr>
              <a:t>q</a:t>
            </a:r>
            <a:r>
              <a:rPr lang="en-US" sz="2000" b="1" dirty="0"/>
              <a:t> = 1</a:t>
            </a:r>
          </a:p>
        </p:txBody>
      </p:sp>
      <p:sp>
        <p:nvSpPr>
          <p:cNvPr id="6" name="TextBox 5">
            <a:extLst>
              <a:ext uri="{FF2B5EF4-FFF2-40B4-BE49-F238E27FC236}">
                <a16:creationId xmlns:a16="http://schemas.microsoft.com/office/drawing/2014/main" id="{E78A1764-4983-B94C-9954-FA8A1D674E13}"/>
              </a:ext>
            </a:extLst>
          </p:cNvPr>
          <p:cNvSpPr txBox="1"/>
          <p:nvPr/>
        </p:nvSpPr>
        <p:spPr>
          <a:xfrm>
            <a:off x="264360" y="4427199"/>
            <a:ext cx="3668184" cy="2246769"/>
          </a:xfrm>
          <a:prstGeom prst="rect">
            <a:avLst/>
          </a:prstGeom>
          <a:solidFill>
            <a:schemeClr val="bg1"/>
          </a:solidFill>
          <a:ln>
            <a:solidFill>
              <a:schemeClr val="tx1"/>
            </a:solidFill>
          </a:ln>
        </p:spPr>
        <p:txBody>
          <a:bodyPr wrap="square" rtlCol="0">
            <a:spAutoFit/>
          </a:bodyPr>
          <a:lstStyle/>
          <a:p>
            <a:pPr algn="ctr"/>
            <a:r>
              <a:rPr lang="en-US" sz="2000" b="1" dirty="0">
                <a:solidFill>
                  <a:srgbClr val="FF0000"/>
                </a:solidFill>
              </a:rPr>
              <a:t>p</a:t>
            </a:r>
            <a:r>
              <a:rPr lang="en-US" sz="2000" b="1" baseline="30000" dirty="0">
                <a:solidFill>
                  <a:srgbClr val="FF0000"/>
                </a:solidFill>
              </a:rPr>
              <a:t>2</a:t>
            </a:r>
            <a:r>
              <a:rPr lang="en-US" sz="2000" b="1" dirty="0"/>
              <a:t> </a:t>
            </a:r>
            <a:r>
              <a:rPr lang="en-US" sz="2000" dirty="0"/>
              <a:t>= frequency of homozygous dominant genotype</a:t>
            </a:r>
          </a:p>
          <a:p>
            <a:pPr algn="ctr"/>
            <a:r>
              <a:rPr lang="en-US" sz="2000" b="1" dirty="0"/>
              <a:t>2</a:t>
            </a:r>
            <a:r>
              <a:rPr lang="en-US" sz="2000" b="1" dirty="0">
                <a:solidFill>
                  <a:srgbClr val="FF0000"/>
                </a:solidFill>
              </a:rPr>
              <a:t>p</a:t>
            </a:r>
            <a:r>
              <a:rPr lang="en-US" sz="2000" b="1" dirty="0">
                <a:solidFill>
                  <a:srgbClr val="0070C0"/>
                </a:solidFill>
              </a:rPr>
              <a:t>q</a:t>
            </a:r>
            <a:r>
              <a:rPr lang="en-US" sz="2000" b="1" dirty="0"/>
              <a:t> </a:t>
            </a:r>
            <a:r>
              <a:rPr lang="en-US" sz="2000" dirty="0"/>
              <a:t>= frequency of heterozygous genotype</a:t>
            </a:r>
            <a:endParaRPr lang="en-US" sz="2000" b="1" dirty="0"/>
          </a:p>
          <a:p>
            <a:pPr algn="ctr"/>
            <a:r>
              <a:rPr lang="en-US" sz="2000" b="1" dirty="0">
                <a:solidFill>
                  <a:srgbClr val="0070C0"/>
                </a:solidFill>
              </a:rPr>
              <a:t>q</a:t>
            </a:r>
            <a:r>
              <a:rPr lang="en-US" sz="2000" b="1" baseline="30000" dirty="0">
                <a:solidFill>
                  <a:srgbClr val="0070C0"/>
                </a:solidFill>
              </a:rPr>
              <a:t>2</a:t>
            </a:r>
            <a:r>
              <a:rPr lang="en-US" sz="2000" b="1" dirty="0"/>
              <a:t> </a:t>
            </a:r>
            <a:r>
              <a:rPr lang="en-US" sz="2000" dirty="0"/>
              <a:t>= frequency of homozygous recessive genotype</a:t>
            </a:r>
          </a:p>
          <a:p>
            <a:pPr algn="ctr"/>
            <a:r>
              <a:rPr lang="en-US" sz="2000" b="1" dirty="0">
                <a:solidFill>
                  <a:srgbClr val="FF0000"/>
                </a:solidFill>
              </a:rPr>
              <a:t>p</a:t>
            </a:r>
            <a:r>
              <a:rPr lang="en-US" sz="2000" b="1" baseline="30000" dirty="0">
                <a:solidFill>
                  <a:srgbClr val="FF0000"/>
                </a:solidFill>
              </a:rPr>
              <a:t>2</a:t>
            </a:r>
            <a:r>
              <a:rPr lang="en-US" sz="2000" b="1" dirty="0"/>
              <a:t> + 2</a:t>
            </a:r>
            <a:r>
              <a:rPr lang="en-US" sz="2000" b="1" dirty="0">
                <a:solidFill>
                  <a:srgbClr val="FF0000"/>
                </a:solidFill>
              </a:rPr>
              <a:t>p</a:t>
            </a:r>
            <a:r>
              <a:rPr lang="en-US" sz="2000" b="1" dirty="0">
                <a:solidFill>
                  <a:srgbClr val="0070C0"/>
                </a:solidFill>
              </a:rPr>
              <a:t>q</a:t>
            </a:r>
            <a:r>
              <a:rPr lang="en-US" sz="2000" b="1" dirty="0"/>
              <a:t> + </a:t>
            </a:r>
            <a:r>
              <a:rPr lang="en-US" sz="2000" b="1" dirty="0">
                <a:solidFill>
                  <a:srgbClr val="0070C0"/>
                </a:solidFill>
              </a:rPr>
              <a:t>q</a:t>
            </a:r>
            <a:r>
              <a:rPr lang="en-US" sz="2000" b="1" baseline="30000" dirty="0">
                <a:solidFill>
                  <a:srgbClr val="0070C0"/>
                </a:solidFill>
              </a:rPr>
              <a:t>2</a:t>
            </a:r>
            <a:r>
              <a:rPr lang="en-US" sz="2000" b="1" dirty="0"/>
              <a:t> = 1</a:t>
            </a:r>
          </a:p>
        </p:txBody>
      </p:sp>
      <p:sp>
        <p:nvSpPr>
          <p:cNvPr id="7" name="Rectangle 6">
            <a:extLst>
              <a:ext uri="{FF2B5EF4-FFF2-40B4-BE49-F238E27FC236}">
                <a16:creationId xmlns:a16="http://schemas.microsoft.com/office/drawing/2014/main" id="{6359C444-B3E3-EC43-BCC5-C43D9B00DECF}"/>
              </a:ext>
            </a:extLst>
          </p:cNvPr>
          <p:cNvSpPr/>
          <p:nvPr/>
        </p:nvSpPr>
        <p:spPr>
          <a:xfrm>
            <a:off x="4351867" y="1273729"/>
            <a:ext cx="7298267" cy="1858907"/>
          </a:xfrm>
          <a:prstGeom prst="rect">
            <a:avLst/>
          </a:prstGeom>
        </p:spPr>
        <p:txBody>
          <a:bodyPr wrap="square">
            <a:spAutoFit/>
          </a:bodyPr>
          <a:lstStyle/>
          <a:p>
            <a:pPr marL="342900" marR="0" lvl="0" indent="-342900">
              <a:lnSpc>
                <a:spcPct val="107000"/>
              </a:lnSpc>
              <a:spcBef>
                <a:spcPts val="0"/>
              </a:spcBef>
              <a:spcAft>
                <a:spcPts val="0"/>
              </a:spcAft>
              <a:buFont typeface="+mj-lt"/>
              <a:buAutoNum type="arabicPeriod"/>
            </a:pPr>
            <a:r>
              <a:rPr lang="en-US"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In </a:t>
            </a:r>
            <a:r>
              <a:rPr lang="en-US" i="1"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Drosophila </a:t>
            </a:r>
            <a:r>
              <a:rPr lang="en-US"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the allele for normal-length wings is dominant over the allele for vestigial wings (vestigial wings are stubby little curls that cannot be used for flight). In a population of 1,200 individuals, 360 show the recessive phenotype. How many individuals would you expect to be homozygous dominant and heterozygous for this trait?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14474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799EE-1604-CC4F-AC2E-8FE5179DD2B4}"/>
              </a:ext>
            </a:extLst>
          </p:cNvPr>
          <p:cNvSpPr>
            <a:spLocks noGrp="1"/>
          </p:cNvSpPr>
          <p:nvPr>
            <p:ph type="title"/>
          </p:nvPr>
        </p:nvSpPr>
        <p:spPr/>
        <p:txBody>
          <a:bodyPr/>
          <a:lstStyle/>
          <a:p>
            <a:r>
              <a:rPr lang="en-US" dirty="0"/>
              <a:t>Biodiversity and classification</a:t>
            </a:r>
          </a:p>
        </p:txBody>
      </p:sp>
      <p:sp>
        <p:nvSpPr>
          <p:cNvPr id="3" name="Content Placeholder 2">
            <a:extLst>
              <a:ext uri="{FF2B5EF4-FFF2-40B4-BE49-F238E27FC236}">
                <a16:creationId xmlns:a16="http://schemas.microsoft.com/office/drawing/2014/main" id="{225D1F84-7BA8-C343-B54D-D33938F833ED}"/>
              </a:ext>
            </a:extLst>
          </p:cNvPr>
          <p:cNvSpPr>
            <a:spLocks noGrp="1"/>
          </p:cNvSpPr>
          <p:nvPr>
            <p:ph idx="1"/>
          </p:nvPr>
        </p:nvSpPr>
        <p:spPr/>
        <p:txBody>
          <a:bodyPr/>
          <a:lstStyle/>
          <a:p>
            <a:r>
              <a:rPr lang="en-US" b="1" dirty="0"/>
              <a:t>3 domains: </a:t>
            </a:r>
            <a:r>
              <a:rPr lang="en-US" dirty="0" err="1"/>
              <a:t>archae</a:t>
            </a:r>
            <a:r>
              <a:rPr lang="en-US" dirty="0"/>
              <a:t>, bacteria, </a:t>
            </a:r>
            <a:r>
              <a:rPr lang="en-US" dirty="0" err="1"/>
              <a:t>eukaryia</a:t>
            </a:r>
            <a:endParaRPr lang="en-US" dirty="0"/>
          </a:p>
          <a:p>
            <a:r>
              <a:rPr lang="en-US" b="1" dirty="0"/>
              <a:t>KPCOFGS: </a:t>
            </a:r>
          </a:p>
          <a:p>
            <a:r>
              <a:rPr lang="en-US" b="1" dirty="0"/>
              <a:t>Binomial nomenclature</a:t>
            </a:r>
            <a:r>
              <a:rPr lang="en-US" dirty="0"/>
              <a:t>: </a:t>
            </a:r>
            <a:r>
              <a:rPr lang="en-US" dirty="0" err="1"/>
              <a:t>Linneaus</a:t>
            </a:r>
            <a:r>
              <a:rPr lang="en-US" dirty="0"/>
              <a:t>, </a:t>
            </a:r>
            <a:r>
              <a:rPr lang="en-US" i="1" dirty="0"/>
              <a:t>Genius species</a:t>
            </a:r>
          </a:p>
          <a:p>
            <a:r>
              <a:rPr lang="en-US" b="1" dirty="0"/>
              <a:t>Ancestral vs. derived traits:</a:t>
            </a:r>
            <a:r>
              <a:rPr lang="en-US" dirty="0"/>
              <a:t> older vs. newer</a:t>
            </a:r>
            <a:endParaRPr lang="en-US" b="1" dirty="0"/>
          </a:p>
        </p:txBody>
      </p:sp>
    </p:spTree>
    <p:extLst>
      <p:ext uri="{BB962C8B-B14F-4D97-AF65-F5344CB8AC3E}">
        <p14:creationId xmlns:p14="http://schemas.microsoft.com/office/powerpoint/2010/main" val="41432979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DB527-8022-A247-A43D-94F175BF6FF9}"/>
              </a:ext>
            </a:extLst>
          </p:cNvPr>
          <p:cNvSpPr>
            <a:spLocks noGrp="1"/>
          </p:cNvSpPr>
          <p:nvPr>
            <p:ph type="title"/>
          </p:nvPr>
        </p:nvSpPr>
        <p:spPr/>
        <p:txBody>
          <a:bodyPr/>
          <a:lstStyle/>
          <a:p>
            <a:r>
              <a:rPr lang="en-US" dirty="0"/>
              <a:t>Prokaryotes and early earth</a:t>
            </a:r>
          </a:p>
        </p:txBody>
      </p:sp>
      <p:sp>
        <p:nvSpPr>
          <p:cNvPr id="3" name="Content Placeholder 2">
            <a:extLst>
              <a:ext uri="{FF2B5EF4-FFF2-40B4-BE49-F238E27FC236}">
                <a16:creationId xmlns:a16="http://schemas.microsoft.com/office/drawing/2014/main" id="{981AB429-9E55-0840-9C29-7D429BF7DEB6}"/>
              </a:ext>
            </a:extLst>
          </p:cNvPr>
          <p:cNvSpPr>
            <a:spLocks noGrp="1"/>
          </p:cNvSpPr>
          <p:nvPr>
            <p:ph idx="1"/>
          </p:nvPr>
        </p:nvSpPr>
        <p:spPr/>
        <p:txBody>
          <a:bodyPr>
            <a:normAutofit lnSpcReduction="10000"/>
          </a:bodyPr>
          <a:lstStyle/>
          <a:p>
            <a:r>
              <a:rPr lang="en-US" b="1" dirty="0"/>
              <a:t>Gradual chemical evolution hypothesis: </a:t>
            </a:r>
            <a:r>
              <a:rPr lang="en-US" dirty="0"/>
              <a:t>environment on earth allowed for synthesis of amino acids, proteins, nucleic acids, first protocell with membrane (Miller Urey experiment)</a:t>
            </a:r>
          </a:p>
          <a:p>
            <a:r>
              <a:rPr lang="en-US" b="1" dirty="0"/>
              <a:t>Bacteria shapes: </a:t>
            </a:r>
            <a:r>
              <a:rPr lang="en-US" dirty="0"/>
              <a:t>cocci, bacilli, </a:t>
            </a:r>
            <a:r>
              <a:rPr lang="en-US" dirty="0" err="1"/>
              <a:t>spirlli</a:t>
            </a:r>
            <a:endParaRPr lang="en-US" dirty="0"/>
          </a:p>
          <a:p>
            <a:r>
              <a:rPr lang="en-US" b="1" dirty="0"/>
              <a:t>Diverse metabolism: </a:t>
            </a:r>
            <a:r>
              <a:rPr lang="en-US" dirty="0"/>
              <a:t>photoautotroph, photoheterotroph, chemoautotroph, chemoheterotroph</a:t>
            </a:r>
          </a:p>
          <a:p>
            <a:r>
              <a:rPr lang="en-US" b="1" dirty="0"/>
              <a:t>Why </a:t>
            </a:r>
            <a:r>
              <a:rPr lang="en-US" b="1" dirty="0" err="1"/>
              <a:t>archae</a:t>
            </a:r>
            <a:r>
              <a:rPr lang="en-US" b="1" dirty="0"/>
              <a:t> more close to </a:t>
            </a:r>
            <a:r>
              <a:rPr lang="en-US" b="1" dirty="0" err="1"/>
              <a:t>eukaryia</a:t>
            </a:r>
            <a:r>
              <a:rPr lang="en-US" b="1" dirty="0"/>
              <a:t>?</a:t>
            </a:r>
          </a:p>
          <a:p>
            <a:r>
              <a:rPr lang="en-US" b="1" dirty="0"/>
              <a:t>Gram + vs. Gram – stain? </a:t>
            </a:r>
          </a:p>
          <a:p>
            <a:pPr lvl="1"/>
            <a:r>
              <a:rPr lang="en-US" dirty="0"/>
              <a:t>Bacteria only, peptidoglycan cell wall on outside (gram +). Easier to treat with antibiotics</a:t>
            </a:r>
          </a:p>
        </p:txBody>
      </p:sp>
    </p:spTree>
    <p:extLst>
      <p:ext uri="{BB962C8B-B14F-4D97-AF65-F5344CB8AC3E}">
        <p14:creationId xmlns:p14="http://schemas.microsoft.com/office/powerpoint/2010/main" val="172516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descr="page1image45167408">
            <a:extLst>
              <a:ext uri="{FF2B5EF4-FFF2-40B4-BE49-F238E27FC236}">
                <a16:creationId xmlns:a16="http://schemas.microsoft.com/office/drawing/2014/main" id="{3C4CB77C-9010-5541-8E40-1834D83839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441" r="13868"/>
          <a:stretch/>
        </p:blipFill>
        <p:spPr bwMode="auto">
          <a:xfrm rot="5400000">
            <a:off x="3000157" y="-2233879"/>
            <a:ext cx="6858000" cy="11325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670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F6B57-E3BB-8B4F-86CD-CF19FF57CE1A}"/>
              </a:ext>
            </a:extLst>
          </p:cNvPr>
          <p:cNvSpPr>
            <a:spLocks noGrp="1"/>
          </p:cNvSpPr>
          <p:nvPr>
            <p:ph type="title"/>
          </p:nvPr>
        </p:nvSpPr>
        <p:spPr/>
        <p:txBody>
          <a:bodyPr/>
          <a:lstStyle/>
          <a:p>
            <a:r>
              <a:rPr lang="en-US" dirty="0"/>
              <a:t>Classification</a:t>
            </a:r>
          </a:p>
        </p:txBody>
      </p:sp>
      <p:sp>
        <p:nvSpPr>
          <p:cNvPr id="3" name="Content Placeholder 2">
            <a:extLst>
              <a:ext uri="{FF2B5EF4-FFF2-40B4-BE49-F238E27FC236}">
                <a16:creationId xmlns:a16="http://schemas.microsoft.com/office/drawing/2014/main" id="{AADB00FD-194D-814B-BDB6-A1ADF83FDBA2}"/>
              </a:ext>
            </a:extLst>
          </p:cNvPr>
          <p:cNvSpPr>
            <a:spLocks noGrp="1"/>
          </p:cNvSpPr>
          <p:nvPr>
            <p:ph idx="1"/>
          </p:nvPr>
        </p:nvSpPr>
        <p:spPr/>
        <p:txBody>
          <a:bodyPr/>
          <a:lstStyle/>
          <a:p>
            <a:r>
              <a:rPr lang="en-US" b="1" dirty="0"/>
              <a:t>Protists</a:t>
            </a:r>
            <a:r>
              <a:rPr lang="en-US" dirty="0"/>
              <a:t>: grab-bag of </a:t>
            </a:r>
            <a:r>
              <a:rPr lang="en-US" dirty="0" err="1"/>
              <a:t>eukyaria</a:t>
            </a:r>
            <a:r>
              <a:rPr lang="en-US" dirty="0"/>
              <a:t>, algae, animal-like, plant-like, fungi-like, many single celled, small</a:t>
            </a:r>
          </a:p>
          <a:p>
            <a:r>
              <a:rPr lang="en-US" b="1" dirty="0"/>
              <a:t>Fungi</a:t>
            </a:r>
            <a:r>
              <a:rPr lang="en-US" dirty="0"/>
              <a:t>: eukaryotic, chitin cell wall, made of hyphae, extracellular digestion and absorption (no photosynthesis)</a:t>
            </a:r>
          </a:p>
          <a:p>
            <a:r>
              <a:rPr lang="en-US" b="1" dirty="0"/>
              <a:t>Plants: </a:t>
            </a:r>
            <a:r>
              <a:rPr lang="en-US" dirty="0"/>
              <a:t>holdfast to roots, diffusion to vascular tissue, cuticle, leaves, gas exchange with stomata, lignin, embryo protection, etc. </a:t>
            </a:r>
          </a:p>
          <a:p>
            <a:pPr lvl="1"/>
            <a:r>
              <a:rPr lang="en-US" b="1" dirty="0"/>
              <a:t>Bryophytes </a:t>
            </a:r>
            <a:r>
              <a:rPr lang="en-US" b="1" dirty="0">
                <a:sym typeface="Wingdings" pitchFamily="2" charset="2"/>
              </a:rPr>
              <a:t> pterophytes  gymnosperms  angiosperms</a:t>
            </a:r>
          </a:p>
          <a:p>
            <a:pPr lvl="1"/>
            <a:r>
              <a:rPr lang="en-US" b="1" dirty="0">
                <a:sym typeface="Wingdings" pitchFamily="2" charset="2"/>
              </a:rPr>
              <a:t>Alternation of generations (</a:t>
            </a:r>
            <a:r>
              <a:rPr lang="en-US" dirty="0">
                <a:sym typeface="Wingdings" pitchFamily="2" charset="2"/>
              </a:rPr>
              <a:t>plant life cycle alternating between haploid gametophyte and diploid sporophyte)</a:t>
            </a:r>
          </a:p>
          <a:p>
            <a:pPr lvl="1"/>
            <a:r>
              <a:rPr lang="en-US" b="1" dirty="0">
                <a:sym typeface="Wingdings" pitchFamily="2" charset="2"/>
              </a:rPr>
              <a:t>Xylem, phloem, RAM, SAM, mycorrhizae, plant hormones</a:t>
            </a:r>
            <a:endParaRPr lang="en-US" b="1" dirty="0"/>
          </a:p>
        </p:txBody>
      </p:sp>
    </p:spTree>
    <p:extLst>
      <p:ext uri="{BB962C8B-B14F-4D97-AF65-F5344CB8AC3E}">
        <p14:creationId xmlns:p14="http://schemas.microsoft.com/office/powerpoint/2010/main" val="33485033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038CD-A105-B24F-9677-EB9167BE0497}"/>
              </a:ext>
            </a:extLst>
          </p:cNvPr>
          <p:cNvSpPr>
            <a:spLocks noGrp="1"/>
          </p:cNvSpPr>
          <p:nvPr>
            <p:ph type="title"/>
          </p:nvPr>
        </p:nvSpPr>
        <p:spPr/>
        <p:txBody>
          <a:bodyPr/>
          <a:lstStyle/>
          <a:p>
            <a:r>
              <a:rPr lang="en-US" dirty="0"/>
              <a:t>Animals</a:t>
            </a:r>
          </a:p>
        </p:txBody>
      </p:sp>
      <p:sp>
        <p:nvSpPr>
          <p:cNvPr id="3" name="Content Placeholder 2">
            <a:extLst>
              <a:ext uri="{FF2B5EF4-FFF2-40B4-BE49-F238E27FC236}">
                <a16:creationId xmlns:a16="http://schemas.microsoft.com/office/drawing/2014/main" id="{CA1552AC-CF5A-6F4F-A695-A680D3111453}"/>
              </a:ext>
            </a:extLst>
          </p:cNvPr>
          <p:cNvSpPr>
            <a:spLocks noGrp="1"/>
          </p:cNvSpPr>
          <p:nvPr>
            <p:ph idx="1"/>
          </p:nvPr>
        </p:nvSpPr>
        <p:spPr>
          <a:xfrm>
            <a:off x="838200" y="1690688"/>
            <a:ext cx="10515600" cy="4486275"/>
          </a:xfrm>
        </p:spPr>
        <p:txBody>
          <a:bodyPr>
            <a:normAutofit fontScale="92500" lnSpcReduction="10000"/>
          </a:bodyPr>
          <a:lstStyle/>
          <a:p>
            <a:r>
              <a:rPr lang="en-US" b="1" dirty="0"/>
              <a:t>Blastula</a:t>
            </a:r>
            <a:r>
              <a:rPr lang="en-US" dirty="0"/>
              <a:t>: stage in development with hallow ball of cells, folds into to make </a:t>
            </a:r>
            <a:r>
              <a:rPr lang="en-US" dirty="0" err="1"/>
              <a:t>glastrula</a:t>
            </a:r>
            <a:endParaRPr lang="en-US" dirty="0"/>
          </a:p>
          <a:p>
            <a:r>
              <a:rPr lang="en-US" b="1" dirty="0"/>
              <a:t>Protostome vs. deuterostome: </a:t>
            </a:r>
            <a:r>
              <a:rPr lang="en-US" dirty="0"/>
              <a:t>proto = mouth first vs. anus first</a:t>
            </a:r>
          </a:p>
          <a:p>
            <a:r>
              <a:rPr lang="en-US" b="1" dirty="0"/>
              <a:t>Coelom: </a:t>
            </a:r>
            <a:r>
              <a:rPr lang="en-US" dirty="0"/>
              <a:t>true body cavity lined with mesoderm</a:t>
            </a:r>
          </a:p>
          <a:p>
            <a:r>
              <a:rPr lang="en-US" b="1" dirty="0"/>
              <a:t>Invertebrates: </a:t>
            </a:r>
            <a:r>
              <a:rPr lang="en-US" dirty="0"/>
              <a:t>porifera, cnidaria, </a:t>
            </a:r>
            <a:r>
              <a:rPr lang="en-US" dirty="0" err="1"/>
              <a:t>platyhelminthes</a:t>
            </a:r>
            <a:r>
              <a:rPr lang="en-US" dirty="0"/>
              <a:t>, </a:t>
            </a:r>
            <a:r>
              <a:rPr lang="en-US" dirty="0" err="1"/>
              <a:t>nematods</a:t>
            </a:r>
            <a:r>
              <a:rPr lang="en-US" dirty="0"/>
              <a:t>, </a:t>
            </a:r>
            <a:r>
              <a:rPr lang="en-US" dirty="0" err="1"/>
              <a:t>molluscs</a:t>
            </a:r>
            <a:r>
              <a:rPr lang="en-US" dirty="0"/>
              <a:t>, annelids, arthropods, Echinodermata</a:t>
            </a:r>
          </a:p>
          <a:p>
            <a:r>
              <a:rPr lang="en-US" b="1" dirty="0"/>
              <a:t>Vertebrates: </a:t>
            </a:r>
            <a:r>
              <a:rPr lang="en-US" dirty="0"/>
              <a:t>tunicates, lancelets, jawless fish, cartilaginous fish, bony fish, lob—finned fish, amphibians, reptiles, mammals </a:t>
            </a:r>
            <a:endParaRPr lang="en-US" b="1" dirty="0"/>
          </a:p>
          <a:p>
            <a:pPr lvl="1"/>
            <a:r>
              <a:rPr lang="en-US" dirty="0"/>
              <a:t>Notochord (vertebrate)</a:t>
            </a:r>
          </a:p>
          <a:p>
            <a:pPr lvl="1"/>
            <a:r>
              <a:rPr lang="en-US" dirty="0"/>
              <a:t>Dorsal nerve cord</a:t>
            </a:r>
          </a:p>
          <a:p>
            <a:pPr lvl="1"/>
            <a:r>
              <a:rPr lang="en-US" dirty="0"/>
              <a:t>Pharyngeal slits</a:t>
            </a:r>
          </a:p>
          <a:p>
            <a:pPr lvl="1"/>
            <a:r>
              <a:rPr lang="en-US" dirty="0"/>
              <a:t>Post-anal tail</a:t>
            </a:r>
          </a:p>
        </p:txBody>
      </p:sp>
    </p:spTree>
    <p:extLst>
      <p:ext uri="{BB962C8B-B14F-4D97-AF65-F5344CB8AC3E}">
        <p14:creationId xmlns:p14="http://schemas.microsoft.com/office/powerpoint/2010/main" val="5368859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6304C-BEAC-9A4A-932A-0AAD9686D562}"/>
              </a:ext>
            </a:extLst>
          </p:cNvPr>
          <p:cNvSpPr>
            <a:spLocks noGrp="1"/>
          </p:cNvSpPr>
          <p:nvPr>
            <p:ph type="title"/>
          </p:nvPr>
        </p:nvSpPr>
        <p:spPr/>
        <p:txBody>
          <a:bodyPr/>
          <a:lstStyle/>
          <a:p>
            <a:r>
              <a:rPr lang="en-US" dirty="0"/>
              <a:t>Cell Communication</a:t>
            </a:r>
          </a:p>
        </p:txBody>
      </p:sp>
      <p:sp>
        <p:nvSpPr>
          <p:cNvPr id="3" name="Content Placeholder 2">
            <a:extLst>
              <a:ext uri="{FF2B5EF4-FFF2-40B4-BE49-F238E27FC236}">
                <a16:creationId xmlns:a16="http://schemas.microsoft.com/office/drawing/2014/main" id="{BD5A644A-5A37-6D41-872D-D99ACAC5CD1F}"/>
              </a:ext>
            </a:extLst>
          </p:cNvPr>
          <p:cNvSpPr>
            <a:spLocks noGrp="1"/>
          </p:cNvSpPr>
          <p:nvPr>
            <p:ph idx="1"/>
          </p:nvPr>
        </p:nvSpPr>
        <p:spPr>
          <a:xfrm>
            <a:off x="237067" y="1571625"/>
            <a:ext cx="11480799" cy="4351338"/>
          </a:xfrm>
        </p:spPr>
        <p:txBody>
          <a:bodyPr>
            <a:normAutofit fontScale="92500" lnSpcReduction="10000"/>
          </a:bodyPr>
          <a:lstStyle/>
          <a:p>
            <a:r>
              <a:rPr lang="en-US" b="1" dirty="0"/>
              <a:t>Molecular switches- </a:t>
            </a:r>
            <a:r>
              <a:rPr lang="en-US" dirty="0"/>
              <a:t>phosphorylation and GDP/GTP</a:t>
            </a:r>
          </a:p>
          <a:p>
            <a:r>
              <a:rPr lang="en-US" b="1" dirty="0"/>
              <a:t>Endocrine, paracrine, neuronal, contact-dependent, autocrine</a:t>
            </a:r>
          </a:p>
          <a:p>
            <a:r>
              <a:rPr lang="en-US" b="1" dirty="0"/>
              <a:t>Ligand binds receptor, receptor changes shape, signal transduction, cellular response</a:t>
            </a:r>
          </a:p>
          <a:p>
            <a:r>
              <a:rPr lang="en-US" b="1" dirty="0"/>
              <a:t>Ligands</a:t>
            </a:r>
          </a:p>
          <a:p>
            <a:pPr lvl="1"/>
            <a:r>
              <a:rPr lang="en-US" dirty="0"/>
              <a:t>Hydrophobic/small/nonpolar – steroid hormones, gases (bind intracellular receptors)</a:t>
            </a:r>
          </a:p>
          <a:p>
            <a:pPr lvl="1"/>
            <a:r>
              <a:rPr lang="en-US" dirty="0"/>
              <a:t>Hydrophilic/larger/protein/polar – proteins, water-soluble ligands (bind cell-surface receptors</a:t>
            </a:r>
          </a:p>
          <a:p>
            <a:r>
              <a:rPr lang="en-US" b="1" dirty="0"/>
              <a:t>Ligand-gated ion channels, G protein coupled receptors, receptor tyrosine kinases</a:t>
            </a:r>
          </a:p>
          <a:p>
            <a:r>
              <a:rPr lang="en-US" b="1" dirty="0"/>
              <a:t>Second messengers- </a:t>
            </a:r>
            <a:r>
              <a:rPr lang="en-US" dirty="0"/>
              <a:t>calcium, cAMP (amplification of the signal downstream of ligand-receptor binding)</a:t>
            </a:r>
          </a:p>
          <a:p>
            <a:endParaRPr lang="en-US" b="1" dirty="0"/>
          </a:p>
        </p:txBody>
      </p:sp>
    </p:spTree>
    <p:extLst>
      <p:ext uri="{BB962C8B-B14F-4D97-AF65-F5344CB8AC3E}">
        <p14:creationId xmlns:p14="http://schemas.microsoft.com/office/powerpoint/2010/main" val="21956971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E2FAA-245D-D445-8D14-E9369CBBB222}"/>
              </a:ext>
            </a:extLst>
          </p:cNvPr>
          <p:cNvSpPr>
            <a:spLocks noGrp="1"/>
          </p:cNvSpPr>
          <p:nvPr>
            <p:ph type="title"/>
          </p:nvPr>
        </p:nvSpPr>
        <p:spPr/>
        <p:txBody>
          <a:bodyPr/>
          <a:lstStyle/>
          <a:p>
            <a:r>
              <a:rPr lang="en-US" dirty="0"/>
              <a:t>Endocrine system</a:t>
            </a:r>
            <a:br>
              <a:rPr lang="en-US" dirty="0"/>
            </a:br>
            <a:endParaRPr lang="en-US" dirty="0"/>
          </a:p>
        </p:txBody>
      </p:sp>
      <p:sp>
        <p:nvSpPr>
          <p:cNvPr id="3" name="Content Placeholder 2">
            <a:extLst>
              <a:ext uri="{FF2B5EF4-FFF2-40B4-BE49-F238E27FC236}">
                <a16:creationId xmlns:a16="http://schemas.microsoft.com/office/drawing/2014/main" id="{3350FA6B-5372-AA48-BE57-4D49A2CC5B91}"/>
              </a:ext>
            </a:extLst>
          </p:cNvPr>
          <p:cNvSpPr>
            <a:spLocks noGrp="1"/>
          </p:cNvSpPr>
          <p:nvPr>
            <p:ph idx="1"/>
          </p:nvPr>
        </p:nvSpPr>
        <p:spPr/>
        <p:txBody>
          <a:bodyPr>
            <a:normAutofit fontScale="92500" lnSpcReduction="10000"/>
          </a:bodyPr>
          <a:lstStyle/>
          <a:p>
            <a:r>
              <a:rPr lang="en-US" b="1" dirty="0"/>
              <a:t>Hormone- </a:t>
            </a:r>
            <a:r>
              <a:rPr lang="en-US" dirty="0"/>
              <a:t>secreted chemical signal carrying by blood stream</a:t>
            </a:r>
          </a:p>
          <a:p>
            <a:r>
              <a:rPr lang="en-US" b="1" dirty="0"/>
              <a:t>Ligand binds specific receptor on target cells</a:t>
            </a:r>
          </a:p>
          <a:p>
            <a:r>
              <a:rPr lang="en-US" b="1" dirty="0"/>
              <a:t>Hypothalamus-pituitary- </a:t>
            </a:r>
            <a:r>
              <a:rPr lang="en-US" dirty="0" err="1"/>
              <a:t>neurocrine</a:t>
            </a:r>
            <a:r>
              <a:rPr lang="en-US" dirty="0"/>
              <a:t> to pituitary command center</a:t>
            </a:r>
          </a:p>
          <a:p>
            <a:r>
              <a:rPr lang="en-US" b="1" dirty="0"/>
              <a:t>Pancreas</a:t>
            </a:r>
            <a:r>
              <a:rPr lang="en-US" dirty="0"/>
              <a:t>- alpha cells secrete glucagon (breakdown glucose) and beta cells secrete insulin (take-up glucose and store as glycogen)</a:t>
            </a:r>
          </a:p>
          <a:p>
            <a:r>
              <a:rPr lang="en-US" b="1" dirty="0"/>
              <a:t>Adrenal glands</a:t>
            </a:r>
            <a:r>
              <a:rPr lang="en-US" dirty="0"/>
              <a:t>- epinephrine flight of flight response</a:t>
            </a:r>
          </a:p>
          <a:p>
            <a:r>
              <a:rPr lang="en-US" b="1" dirty="0"/>
              <a:t>Pineal- </a:t>
            </a:r>
            <a:r>
              <a:rPr lang="en-US" dirty="0"/>
              <a:t>brain for melatonin</a:t>
            </a:r>
          </a:p>
          <a:p>
            <a:r>
              <a:rPr lang="en-US" b="1" dirty="0"/>
              <a:t>Thymus- </a:t>
            </a:r>
            <a:r>
              <a:rPr lang="en-US" dirty="0"/>
              <a:t>T-cell production</a:t>
            </a:r>
            <a:endParaRPr lang="en-US" b="1" dirty="0"/>
          </a:p>
          <a:p>
            <a:r>
              <a:rPr lang="en-US" b="1" dirty="0"/>
              <a:t>Thyroid- </a:t>
            </a:r>
            <a:r>
              <a:rPr lang="en-US" dirty="0"/>
              <a:t>metabolism and homeostasis</a:t>
            </a:r>
          </a:p>
          <a:p>
            <a:r>
              <a:rPr lang="en-US" b="1" dirty="0"/>
              <a:t>Ovaries and Testes- </a:t>
            </a:r>
            <a:r>
              <a:rPr lang="en-US" dirty="0"/>
              <a:t>estrogen and testosterone</a:t>
            </a:r>
            <a:endParaRPr lang="en-US" b="1" dirty="0"/>
          </a:p>
          <a:p>
            <a:endParaRPr lang="en-US" b="1" dirty="0"/>
          </a:p>
          <a:p>
            <a:endParaRPr lang="en-US" b="1" dirty="0"/>
          </a:p>
        </p:txBody>
      </p:sp>
    </p:spTree>
    <p:extLst>
      <p:ext uri="{BB962C8B-B14F-4D97-AF65-F5344CB8AC3E}">
        <p14:creationId xmlns:p14="http://schemas.microsoft.com/office/powerpoint/2010/main" val="18760087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89F13-E75F-2948-B187-36BC4B42E5EB}"/>
              </a:ext>
            </a:extLst>
          </p:cNvPr>
          <p:cNvSpPr>
            <a:spLocks noGrp="1"/>
          </p:cNvSpPr>
          <p:nvPr>
            <p:ph type="title"/>
          </p:nvPr>
        </p:nvSpPr>
        <p:spPr/>
        <p:txBody>
          <a:bodyPr/>
          <a:lstStyle/>
          <a:p>
            <a:r>
              <a:rPr lang="en-US" dirty="0"/>
              <a:t>Immune System</a:t>
            </a:r>
          </a:p>
        </p:txBody>
      </p:sp>
      <p:sp>
        <p:nvSpPr>
          <p:cNvPr id="3" name="Content Placeholder 2">
            <a:extLst>
              <a:ext uri="{FF2B5EF4-FFF2-40B4-BE49-F238E27FC236}">
                <a16:creationId xmlns:a16="http://schemas.microsoft.com/office/drawing/2014/main" id="{3ABE4D8A-A992-1C44-917D-E8B0F30E9778}"/>
              </a:ext>
            </a:extLst>
          </p:cNvPr>
          <p:cNvSpPr>
            <a:spLocks noGrp="1"/>
          </p:cNvSpPr>
          <p:nvPr>
            <p:ph idx="1"/>
          </p:nvPr>
        </p:nvSpPr>
        <p:spPr/>
        <p:txBody>
          <a:bodyPr/>
          <a:lstStyle/>
          <a:p>
            <a:r>
              <a:rPr lang="en-US" b="1" dirty="0"/>
              <a:t>Innate vs. adaptive immunity- </a:t>
            </a:r>
            <a:r>
              <a:rPr lang="en-US" dirty="0"/>
              <a:t>non-specific vs. highly specialized cells</a:t>
            </a:r>
          </a:p>
          <a:p>
            <a:r>
              <a:rPr lang="en-US" b="1" dirty="0"/>
              <a:t>Inflammatory response: </a:t>
            </a:r>
            <a:r>
              <a:rPr lang="en-US" dirty="0"/>
              <a:t>chemical signals, increased blood flow, leaky capillaries, phagocytic clean-up</a:t>
            </a:r>
          </a:p>
          <a:p>
            <a:r>
              <a:rPr lang="en-US" b="1" dirty="0"/>
              <a:t>Phagocytes vs antigen-presenting cells</a:t>
            </a:r>
          </a:p>
          <a:p>
            <a:r>
              <a:rPr lang="en-US" b="1" dirty="0"/>
              <a:t>B-cells: </a:t>
            </a:r>
            <a:r>
              <a:rPr lang="en-US" dirty="0"/>
              <a:t>express and secrete antibodies (humoral response)</a:t>
            </a:r>
          </a:p>
          <a:p>
            <a:r>
              <a:rPr lang="en-US" b="1" dirty="0"/>
              <a:t>T-cells</a:t>
            </a:r>
            <a:r>
              <a:rPr lang="en-US" dirty="0"/>
              <a:t>: express T-cell receptors bind APCs (cell-mediated response)</a:t>
            </a:r>
          </a:p>
          <a:p>
            <a:pPr lvl="1"/>
            <a:r>
              <a:rPr lang="en-US" b="1" dirty="0"/>
              <a:t>Helper T-cells vs. Cytotoxic T-cells</a:t>
            </a:r>
          </a:p>
          <a:p>
            <a:r>
              <a:rPr lang="en-US" b="1" dirty="0"/>
              <a:t>Memory cells</a:t>
            </a:r>
          </a:p>
        </p:txBody>
      </p:sp>
    </p:spTree>
    <p:extLst>
      <p:ext uri="{BB962C8B-B14F-4D97-AF65-F5344CB8AC3E}">
        <p14:creationId xmlns:p14="http://schemas.microsoft.com/office/powerpoint/2010/main" val="34437746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65448-B57E-0A41-B35E-132DD09EFEB7}"/>
              </a:ext>
            </a:extLst>
          </p:cNvPr>
          <p:cNvSpPr>
            <a:spLocks noGrp="1"/>
          </p:cNvSpPr>
          <p:nvPr>
            <p:ph type="title"/>
          </p:nvPr>
        </p:nvSpPr>
        <p:spPr/>
        <p:txBody>
          <a:bodyPr/>
          <a:lstStyle/>
          <a:p>
            <a:r>
              <a:rPr lang="en-US" dirty="0"/>
              <a:t>Nervous System</a:t>
            </a:r>
          </a:p>
        </p:txBody>
      </p:sp>
      <p:sp>
        <p:nvSpPr>
          <p:cNvPr id="3" name="Content Placeholder 2">
            <a:extLst>
              <a:ext uri="{FF2B5EF4-FFF2-40B4-BE49-F238E27FC236}">
                <a16:creationId xmlns:a16="http://schemas.microsoft.com/office/drawing/2014/main" id="{856A998C-F798-DF44-8F28-06DDA4E5A062}"/>
              </a:ext>
            </a:extLst>
          </p:cNvPr>
          <p:cNvSpPr>
            <a:spLocks noGrp="1"/>
          </p:cNvSpPr>
          <p:nvPr>
            <p:ph idx="1"/>
          </p:nvPr>
        </p:nvSpPr>
        <p:spPr/>
        <p:txBody>
          <a:bodyPr/>
          <a:lstStyle/>
          <a:p>
            <a:r>
              <a:rPr lang="en-US" b="1" dirty="0"/>
              <a:t>Peripheral vs. CNS</a:t>
            </a:r>
            <a:r>
              <a:rPr lang="en-US" dirty="0"/>
              <a:t>- brain and spinal cord are central</a:t>
            </a:r>
          </a:p>
          <a:p>
            <a:r>
              <a:rPr lang="en-US" b="1" dirty="0"/>
              <a:t>Sensory, inter, motoneurons- </a:t>
            </a:r>
            <a:r>
              <a:rPr lang="en-US" dirty="0"/>
              <a:t>(simple reflex circuit)</a:t>
            </a:r>
          </a:p>
          <a:p>
            <a:r>
              <a:rPr lang="en-US" b="1" dirty="0"/>
              <a:t>Neuron structure: </a:t>
            </a:r>
            <a:r>
              <a:rPr lang="en-US" dirty="0"/>
              <a:t>dendrite, soma, axon (myelin), synaptic terminal</a:t>
            </a:r>
          </a:p>
          <a:p>
            <a:r>
              <a:rPr lang="en-US" b="1" dirty="0"/>
              <a:t>Action potential: </a:t>
            </a:r>
            <a:r>
              <a:rPr lang="en-US" dirty="0"/>
              <a:t>stimulation, Na+ open flows in = depolarization, Na+ close, K+ open flows out, repolarization, hyperpolarization, Na/K pump to restore cell -70mV resting potential</a:t>
            </a:r>
          </a:p>
          <a:p>
            <a:r>
              <a:rPr lang="en-US" b="1" dirty="0"/>
              <a:t>Sympathetic vs. parasympathetic: </a:t>
            </a:r>
            <a:r>
              <a:rPr lang="en-US" dirty="0"/>
              <a:t>stimulates/fight and flight vs. relaxation of the body</a:t>
            </a:r>
            <a:endParaRPr lang="en-US" b="1" dirty="0"/>
          </a:p>
        </p:txBody>
      </p:sp>
    </p:spTree>
    <p:extLst>
      <p:ext uri="{BB962C8B-B14F-4D97-AF65-F5344CB8AC3E}">
        <p14:creationId xmlns:p14="http://schemas.microsoft.com/office/powerpoint/2010/main" val="28420031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0287C-784D-9146-999F-22D31DB59228}"/>
              </a:ext>
            </a:extLst>
          </p:cNvPr>
          <p:cNvSpPr>
            <a:spLocks noGrp="1"/>
          </p:cNvSpPr>
          <p:nvPr>
            <p:ph type="title"/>
          </p:nvPr>
        </p:nvSpPr>
        <p:spPr/>
        <p:txBody>
          <a:bodyPr/>
          <a:lstStyle/>
          <a:p>
            <a:r>
              <a:rPr lang="en-US" dirty="0"/>
              <a:t>Ecology	</a:t>
            </a:r>
          </a:p>
        </p:txBody>
      </p:sp>
      <p:sp>
        <p:nvSpPr>
          <p:cNvPr id="3" name="Content Placeholder 2">
            <a:extLst>
              <a:ext uri="{FF2B5EF4-FFF2-40B4-BE49-F238E27FC236}">
                <a16:creationId xmlns:a16="http://schemas.microsoft.com/office/drawing/2014/main" id="{12D48A34-FD6D-7248-AF6D-B58499827646}"/>
              </a:ext>
            </a:extLst>
          </p:cNvPr>
          <p:cNvSpPr>
            <a:spLocks noGrp="1"/>
          </p:cNvSpPr>
          <p:nvPr>
            <p:ph idx="1"/>
          </p:nvPr>
        </p:nvSpPr>
        <p:spPr>
          <a:xfrm>
            <a:off x="838200" y="1825625"/>
            <a:ext cx="10515600" cy="4667250"/>
          </a:xfrm>
        </p:spPr>
        <p:txBody>
          <a:bodyPr>
            <a:normAutofit fontScale="85000" lnSpcReduction="20000"/>
          </a:bodyPr>
          <a:lstStyle/>
          <a:p>
            <a:r>
              <a:rPr lang="en-US" b="1" dirty="0"/>
              <a:t>Population growth</a:t>
            </a:r>
            <a:r>
              <a:rPr lang="en-US" dirty="0"/>
              <a:t>: (birth rate - death rate) x #individuals</a:t>
            </a:r>
          </a:p>
          <a:p>
            <a:r>
              <a:rPr lang="en-US" b="1" dirty="0"/>
              <a:t>Logistic growth: </a:t>
            </a:r>
            <a:r>
              <a:rPr lang="en-US" dirty="0"/>
              <a:t>rate = </a:t>
            </a:r>
            <a:r>
              <a:rPr lang="en-US" dirty="0" err="1"/>
              <a:t>r</a:t>
            </a:r>
            <a:r>
              <a:rPr lang="en-US" baseline="-25000" dirty="0" err="1"/>
              <a:t>max</a:t>
            </a:r>
            <a:r>
              <a:rPr lang="en-US" dirty="0" err="1"/>
              <a:t>N</a:t>
            </a:r>
            <a:r>
              <a:rPr lang="en-US" dirty="0"/>
              <a:t>(K-N/K) </a:t>
            </a:r>
          </a:p>
          <a:p>
            <a:pPr lvl="1"/>
            <a:r>
              <a:rPr lang="en-US" dirty="0" err="1"/>
              <a:t>r</a:t>
            </a:r>
            <a:r>
              <a:rPr lang="en-US" baseline="-25000" dirty="0" err="1"/>
              <a:t>max</a:t>
            </a:r>
            <a:r>
              <a:rPr lang="en-US" dirty="0"/>
              <a:t>= maximum growth rate, K= carrying capacity, N= population size</a:t>
            </a:r>
          </a:p>
          <a:p>
            <a:r>
              <a:rPr lang="en-US" b="1" dirty="0"/>
              <a:t>Exponential growth: </a:t>
            </a:r>
            <a:r>
              <a:rPr lang="en-US" dirty="0"/>
              <a:t>rate = </a:t>
            </a:r>
            <a:r>
              <a:rPr lang="en-US" dirty="0" err="1"/>
              <a:t>r</a:t>
            </a:r>
            <a:r>
              <a:rPr lang="en-US" baseline="-25000" dirty="0" err="1"/>
              <a:t>max</a:t>
            </a:r>
            <a:r>
              <a:rPr lang="en-US" dirty="0" err="1"/>
              <a:t>N</a:t>
            </a:r>
            <a:endParaRPr lang="en-US" dirty="0"/>
          </a:p>
          <a:p>
            <a:r>
              <a:rPr lang="en-US" b="1" dirty="0"/>
              <a:t>Trophic levels</a:t>
            </a:r>
            <a:r>
              <a:rPr lang="en-US" dirty="0"/>
              <a:t>: built on primary producers (lose ~10% efficiency)</a:t>
            </a:r>
          </a:p>
          <a:p>
            <a:r>
              <a:rPr lang="en-US" b="1" dirty="0"/>
              <a:t>Ecological niche, fundamental niche, realized niche</a:t>
            </a:r>
          </a:p>
          <a:p>
            <a:r>
              <a:rPr lang="en-US" b="1" dirty="0"/>
              <a:t>Keystone species</a:t>
            </a:r>
            <a:r>
              <a:rPr lang="en-US" dirty="0"/>
              <a:t>- more important than # suggest</a:t>
            </a:r>
            <a:endParaRPr lang="en-US" b="1" dirty="0"/>
          </a:p>
          <a:p>
            <a:r>
              <a:rPr lang="en-US" b="1" dirty="0"/>
              <a:t>Succession: </a:t>
            </a:r>
          </a:p>
          <a:p>
            <a:r>
              <a:rPr lang="en-US" b="1" dirty="0"/>
              <a:t>Energy flow: </a:t>
            </a:r>
            <a:r>
              <a:rPr lang="en-US" dirty="0"/>
              <a:t>production efficiency = net secondary prod x 100% / energy not assimilated as feces. </a:t>
            </a:r>
          </a:p>
          <a:p>
            <a:pPr lvl="1"/>
            <a:r>
              <a:rPr lang="en-US" b="1" dirty="0"/>
              <a:t>Energy flows in and out of systems, nutrients cycle within systems</a:t>
            </a:r>
          </a:p>
          <a:p>
            <a:r>
              <a:rPr lang="en-US" b="1" dirty="0"/>
              <a:t>Water </a:t>
            </a:r>
            <a:r>
              <a:rPr lang="en-US" dirty="0"/>
              <a:t>(evaporation/ppt) </a:t>
            </a:r>
            <a:r>
              <a:rPr lang="en-US" b="1" dirty="0"/>
              <a:t>, Carbon </a:t>
            </a:r>
            <a:r>
              <a:rPr lang="en-US" dirty="0"/>
              <a:t>(biomass, CO2 </a:t>
            </a:r>
            <a:r>
              <a:rPr lang="en-US" dirty="0">
                <a:sym typeface="Wingdings" pitchFamily="2" charset="2"/>
              </a:rPr>
              <a:t> sugar)</a:t>
            </a:r>
            <a:r>
              <a:rPr lang="en-US" b="1" dirty="0"/>
              <a:t>, Phosphorous </a:t>
            </a:r>
            <a:r>
              <a:rPr lang="en-US" dirty="0"/>
              <a:t>(taken up by producers)</a:t>
            </a:r>
            <a:r>
              <a:rPr lang="en-US" b="1" dirty="0"/>
              <a:t>, Nitrogen </a:t>
            </a:r>
            <a:r>
              <a:rPr lang="en-US" dirty="0"/>
              <a:t>(nitrogen fixation)</a:t>
            </a:r>
            <a:endParaRPr lang="en-US" b="1" dirty="0"/>
          </a:p>
          <a:p>
            <a:endParaRPr lang="en-US" b="1" dirty="0"/>
          </a:p>
        </p:txBody>
      </p:sp>
      <p:pic>
        <p:nvPicPr>
          <p:cNvPr id="4" name="Picture 3">
            <a:extLst>
              <a:ext uri="{FF2B5EF4-FFF2-40B4-BE49-F238E27FC236}">
                <a16:creationId xmlns:a16="http://schemas.microsoft.com/office/drawing/2014/main" id="{59DE3CD5-83EF-614C-BE1C-A5C3E17FA07B}"/>
              </a:ext>
            </a:extLst>
          </p:cNvPr>
          <p:cNvPicPr>
            <a:picLocks noChangeAspect="1"/>
          </p:cNvPicPr>
          <p:nvPr/>
        </p:nvPicPr>
        <p:blipFill>
          <a:blip r:embed="rId2"/>
          <a:stretch>
            <a:fillRect/>
          </a:stretch>
        </p:blipFill>
        <p:spPr>
          <a:xfrm>
            <a:off x="9474850" y="93133"/>
            <a:ext cx="2954215" cy="2057400"/>
          </a:xfrm>
          <a:prstGeom prst="rect">
            <a:avLst/>
          </a:prstGeom>
        </p:spPr>
      </p:pic>
      <p:pic>
        <p:nvPicPr>
          <p:cNvPr id="5" name="Picture 4">
            <a:extLst>
              <a:ext uri="{FF2B5EF4-FFF2-40B4-BE49-F238E27FC236}">
                <a16:creationId xmlns:a16="http://schemas.microsoft.com/office/drawing/2014/main" id="{A498C88C-60FC-9241-A04A-E97EE4E825B3}"/>
              </a:ext>
            </a:extLst>
          </p:cNvPr>
          <p:cNvPicPr>
            <a:picLocks noChangeAspect="1"/>
          </p:cNvPicPr>
          <p:nvPr/>
        </p:nvPicPr>
        <p:blipFill rotWithShape="1">
          <a:blip r:embed="rId3"/>
          <a:srcRect l="2856" t="3477" r="3007" b="4416"/>
          <a:stretch/>
        </p:blipFill>
        <p:spPr>
          <a:xfrm>
            <a:off x="9438759" y="2243138"/>
            <a:ext cx="2990305" cy="2193396"/>
          </a:xfrm>
          <a:prstGeom prst="rect">
            <a:avLst/>
          </a:prstGeom>
        </p:spPr>
      </p:pic>
    </p:spTree>
    <p:extLst>
      <p:ext uri="{BB962C8B-B14F-4D97-AF65-F5344CB8AC3E}">
        <p14:creationId xmlns:p14="http://schemas.microsoft.com/office/powerpoint/2010/main" val="4044480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049E4-3430-1D47-A0DA-9323B3E2AEB3}"/>
              </a:ext>
            </a:extLst>
          </p:cNvPr>
          <p:cNvSpPr>
            <a:spLocks noGrp="1"/>
          </p:cNvSpPr>
          <p:nvPr>
            <p:ph type="title"/>
          </p:nvPr>
        </p:nvSpPr>
        <p:spPr/>
        <p:txBody>
          <a:bodyPr/>
          <a:lstStyle/>
          <a:p>
            <a:r>
              <a:rPr lang="en-US" dirty="0"/>
              <a:t>Biological Molecules</a:t>
            </a:r>
          </a:p>
        </p:txBody>
      </p:sp>
      <p:sp>
        <p:nvSpPr>
          <p:cNvPr id="3" name="Content Placeholder 2">
            <a:extLst>
              <a:ext uri="{FF2B5EF4-FFF2-40B4-BE49-F238E27FC236}">
                <a16:creationId xmlns:a16="http://schemas.microsoft.com/office/drawing/2014/main" id="{85992C9F-EB76-C149-B593-3F7D81A7F35D}"/>
              </a:ext>
            </a:extLst>
          </p:cNvPr>
          <p:cNvSpPr>
            <a:spLocks noGrp="1"/>
          </p:cNvSpPr>
          <p:nvPr>
            <p:ph idx="1"/>
          </p:nvPr>
        </p:nvSpPr>
        <p:spPr/>
        <p:txBody>
          <a:bodyPr>
            <a:normAutofit lnSpcReduction="10000"/>
          </a:bodyPr>
          <a:lstStyle/>
          <a:p>
            <a:r>
              <a:rPr lang="en-US" b="1" dirty="0"/>
              <a:t>Polysaccharides</a:t>
            </a:r>
            <a:r>
              <a:rPr lang="en-US" dirty="0"/>
              <a:t> </a:t>
            </a:r>
            <a:r>
              <a:rPr lang="en-US" b="1" dirty="0"/>
              <a:t>(sugars): </a:t>
            </a:r>
            <a:r>
              <a:rPr lang="en-US" dirty="0"/>
              <a:t>CH</a:t>
            </a:r>
            <a:r>
              <a:rPr lang="en-US" baseline="-25000" dirty="0"/>
              <a:t>2</a:t>
            </a:r>
            <a:r>
              <a:rPr lang="en-US" dirty="0"/>
              <a:t>O. Glucose. </a:t>
            </a:r>
          </a:p>
          <a:p>
            <a:pPr lvl="1"/>
            <a:r>
              <a:rPr lang="en-US" dirty="0"/>
              <a:t>Storage for plants/animals ___/___; structure plants/animals ___/___</a:t>
            </a:r>
          </a:p>
          <a:p>
            <a:r>
              <a:rPr lang="en-US" b="1" dirty="0"/>
              <a:t>Lipids: </a:t>
            </a:r>
            <a:r>
              <a:rPr lang="en-US" dirty="0"/>
              <a:t>water insoluble, nonpolar, energy, membranes, hormones</a:t>
            </a:r>
          </a:p>
          <a:p>
            <a:pPr lvl="1"/>
            <a:r>
              <a:rPr lang="en-US" dirty="0"/>
              <a:t>Phospholipids are _____</a:t>
            </a:r>
          </a:p>
          <a:p>
            <a:pPr lvl="1"/>
            <a:r>
              <a:rPr lang="en-US" dirty="0"/>
              <a:t>Steroid hormones are ____</a:t>
            </a:r>
          </a:p>
          <a:p>
            <a:pPr lvl="1"/>
            <a:r>
              <a:rPr lang="en-US" dirty="0"/>
              <a:t>Saturated vs. unsaturated. Arctic animals want more _____</a:t>
            </a:r>
          </a:p>
          <a:p>
            <a:r>
              <a:rPr lang="en-US" b="1" dirty="0"/>
              <a:t>Proteins</a:t>
            </a:r>
            <a:r>
              <a:rPr lang="en-US" dirty="0"/>
              <a:t>: made of ____ held together by _____</a:t>
            </a:r>
          </a:p>
          <a:p>
            <a:pPr lvl="1"/>
            <a:r>
              <a:rPr lang="en-US" dirty="0"/>
              <a:t>Primary, secondary, tertiary (held by ____) , quaternary</a:t>
            </a:r>
          </a:p>
          <a:p>
            <a:r>
              <a:rPr lang="en-US" b="1" dirty="0"/>
              <a:t>Nucleic Acids:</a:t>
            </a:r>
            <a:r>
              <a:rPr lang="en-US" dirty="0"/>
              <a:t> monomers are nucleotides made of ___,___,___</a:t>
            </a:r>
          </a:p>
          <a:p>
            <a:pPr lvl="1"/>
            <a:r>
              <a:rPr lang="en-US" dirty="0"/>
              <a:t>DNA- ___ OH is essential for adding new nucleotides. _____ bonds.</a:t>
            </a:r>
          </a:p>
          <a:p>
            <a:pPr lvl="1"/>
            <a:r>
              <a:rPr lang="en-US" dirty="0"/>
              <a:t>RNA- 3 kinds </a:t>
            </a:r>
          </a:p>
          <a:p>
            <a:endParaRPr lang="en-US" dirty="0"/>
          </a:p>
          <a:p>
            <a:endParaRPr lang="en-US" dirty="0"/>
          </a:p>
        </p:txBody>
      </p:sp>
      <p:pic>
        <p:nvPicPr>
          <p:cNvPr id="4" name="Picture 3">
            <a:extLst>
              <a:ext uri="{FF2B5EF4-FFF2-40B4-BE49-F238E27FC236}">
                <a16:creationId xmlns:a16="http://schemas.microsoft.com/office/drawing/2014/main" id="{8A8383ED-9AFC-6148-85AC-7F453CF8B91D}"/>
              </a:ext>
            </a:extLst>
          </p:cNvPr>
          <p:cNvPicPr>
            <a:picLocks noChangeAspect="1"/>
          </p:cNvPicPr>
          <p:nvPr/>
        </p:nvPicPr>
        <p:blipFill>
          <a:blip r:embed="rId3"/>
          <a:stretch>
            <a:fillRect/>
          </a:stretch>
        </p:blipFill>
        <p:spPr>
          <a:xfrm>
            <a:off x="7823200" y="120132"/>
            <a:ext cx="4159250" cy="1437228"/>
          </a:xfrm>
          <a:prstGeom prst="rect">
            <a:avLst/>
          </a:prstGeom>
        </p:spPr>
      </p:pic>
    </p:spTree>
    <p:extLst>
      <p:ext uri="{BB962C8B-B14F-4D97-AF65-F5344CB8AC3E}">
        <p14:creationId xmlns:p14="http://schemas.microsoft.com/office/powerpoint/2010/main" val="3853664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1E308D-1DEB-3E4F-BBF5-FA2C711C3A53}"/>
              </a:ext>
            </a:extLst>
          </p:cNvPr>
          <p:cNvPicPr>
            <a:picLocks noChangeAspect="1"/>
          </p:cNvPicPr>
          <p:nvPr/>
        </p:nvPicPr>
        <p:blipFill>
          <a:blip r:embed="rId2"/>
          <a:stretch>
            <a:fillRect/>
          </a:stretch>
        </p:blipFill>
        <p:spPr>
          <a:xfrm>
            <a:off x="6567225" y="4413251"/>
            <a:ext cx="4637562" cy="2190750"/>
          </a:xfrm>
          <a:prstGeom prst="rect">
            <a:avLst/>
          </a:prstGeom>
        </p:spPr>
      </p:pic>
      <p:pic>
        <p:nvPicPr>
          <p:cNvPr id="8" name="Picture 7">
            <a:extLst>
              <a:ext uri="{FF2B5EF4-FFF2-40B4-BE49-F238E27FC236}">
                <a16:creationId xmlns:a16="http://schemas.microsoft.com/office/drawing/2014/main" id="{A6B65EAF-249A-7C4F-976A-4E827688702C}"/>
              </a:ext>
            </a:extLst>
          </p:cNvPr>
          <p:cNvPicPr>
            <a:picLocks noChangeAspect="1"/>
          </p:cNvPicPr>
          <p:nvPr/>
        </p:nvPicPr>
        <p:blipFill>
          <a:blip r:embed="rId3"/>
          <a:stretch>
            <a:fillRect/>
          </a:stretch>
        </p:blipFill>
        <p:spPr>
          <a:xfrm>
            <a:off x="286398" y="330200"/>
            <a:ext cx="4958080" cy="6197600"/>
          </a:xfrm>
          <a:prstGeom prst="rect">
            <a:avLst/>
          </a:prstGeom>
        </p:spPr>
      </p:pic>
      <p:pic>
        <p:nvPicPr>
          <p:cNvPr id="10" name="Picture 9">
            <a:extLst>
              <a:ext uri="{FF2B5EF4-FFF2-40B4-BE49-F238E27FC236}">
                <a16:creationId xmlns:a16="http://schemas.microsoft.com/office/drawing/2014/main" id="{46F5F462-DBB5-9F48-B7B2-651671428C91}"/>
              </a:ext>
            </a:extLst>
          </p:cNvPr>
          <p:cNvPicPr>
            <a:picLocks noChangeAspect="1"/>
          </p:cNvPicPr>
          <p:nvPr/>
        </p:nvPicPr>
        <p:blipFill>
          <a:blip r:embed="rId4"/>
          <a:stretch>
            <a:fillRect/>
          </a:stretch>
        </p:blipFill>
        <p:spPr>
          <a:xfrm>
            <a:off x="7603066" y="0"/>
            <a:ext cx="4385733" cy="2365988"/>
          </a:xfrm>
          <a:prstGeom prst="rect">
            <a:avLst/>
          </a:prstGeom>
        </p:spPr>
      </p:pic>
      <p:pic>
        <p:nvPicPr>
          <p:cNvPr id="12" name="Picture 11">
            <a:extLst>
              <a:ext uri="{FF2B5EF4-FFF2-40B4-BE49-F238E27FC236}">
                <a16:creationId xmlns:a16="http://schemas.microsoft.com/office/drawing/2014/main" id="{38802BA2-A2E0-0A48-BAD2-F31028EB628C}"/>
              </a:ext>
            </a:extLst>
          </p:cNvPr>
          <p:cNvPicPr>
            <a:picLocks noChangeAspect="1"/>
          </p:cNvPicPr>
          <p:nvPr/>
        </p:nvPicPr>
        <p:blipFill>
          <a:blip r:embed="rId5"/>
          <a:stretch>
            <a:fillRect/>
          </a:stretch>
        </p:blipFill>
        <p:spPr>
          <a:xfrm>
            <a:off x="8108949" y="2722585"/>
            <a:ext cx="3235225" cy="1690666"/>
          </a:xfrm>
          <a:prstGeom prst="rect">
            <a:avLst/>
          </a:prstGeom>
        </p:spPr>
      </p:pic>
      <p:pic>
        <p:nvPicPr>
          <p:cNvPr id="14" name="Picture 13">
            <a:extLst>
              <a:ext uri="{FF2B5EF4-FFF2-40B4-BE49-F238E27FC236}">
                <a16:creationId xmlns:a16="http://schemas.microsoft.com/office/drawing/2014/main" id="{10728F0A-EE98-A04D-995C-02FBA1BE4B2B}"/>
              </a:ext>
            </a:extLst>
          </p:cNvPr>
          <p:cNvPicPr>
            <a:picLocks noChangeAspect="1"/>
          </p:cNvPicPr>
          <p:nvPr/>
        </p:nvPicPr>
        <p:blipFill>
          <a:blip r:embed="rId6"/>
          <a:stretch>
            <a:fillRect/>
          </a:stretch>
        </p:blipFill>
        <p:spPr>
          <a:xfrm>
            <a:off x="5359966" y="2444749"/>
            <a:ext cx="1978121" cy="2365988"/>
          </a:xfrm>
          <a:prstGeom prst="rect">
            <a:avLst/>
          </a:prstGeom>
        </p:spPr>
      </p:pic>
    </p:spTree>
    <p:extLst>
      <p:ext uri="{BB962C8B-B14F-4D97-AF65-F5344CB8AC3E}">
        <p14:creationId xmlns:p14="http://schemas.microsoft.com/office/powerpoint/2010/main" val="60516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1" descr="page1image45237472">
            <a:extLst>
              <a:ext uri="{FF2B5EF4-FFF2-40B4-BE49-F238E27FC236}">
                <a16:creationId xmlns:a16="http://schemas.microsoft.com/office/drawing/2014/main" id="{FD9BBC26-2A7B-A14F-B27C-DE1A48C9FA4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00" r="5300"/>
          <a:stretch/>
        </p:blipFill>
        <p:spPr bwMode="auto">
          <a:xfrm rot="16200000">
            <a:off x="2636384" y="-1322029"/>
            <a:ext cx="6718852" cy="9641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796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72C2A-2730-BC44-BE3A-DAF0726BA329}"/>
              </a:ext>
            </a:extLst>
          </p:cNvPr>
          <p:cNvSpPr>
            <a:spLocks noGrp="1"/>
          </p:cNvSpPr>
          <p:nvPr>
            <p:ph type="title"/>
          </p:nvPr>
        </p:nvSpPr>
        <p:spPr/>
        <p:txBody>
          <a:bodyPr/>
          <a:lstStyle/>
          <a:p>
            <a:r>
              <a:rPr lang="en-US" dirty="0"/>
              <a:t>Membranes</a:t>
            </a:r>
          </a:p>
        </p:txBody>
      </p:sp>
      <p:sp>
        <p:nvSpPr>
          <p:cNvPr id="3" name="Content Placeholder 2">
            <a:extLst>
              <a:ext uri="{FF2B5EF4-FFF2-40B4-BE49-F238E27FC236}">
                <a16:creationId xmlns:a16="http://schemas.microsoft.com/office/drawing/2014/main" id="{47B66FFC-E0DF-FB49-9C28-B0FB387641BD}"/>
              </a:ext>
            </a:extLst>
          </p:cNvPr>
          <p:cNvSpPr>
            <a:spLocks noGrp="1"/>
          </p:cNvSpPr>
          <p:nvPr>
            <p:ph idx="1"/>
          </p:nvPr>
        </p:nvSpPr>
        <p:spPr>
          <a:xfrm>
            <a:off x="177800" y="1690688"/>
            <a:ext cx="10515600" cy="4351338"/>
          </a:xfrm>
        </p:spPr>
        <p:txBody>
          <a:bodyPr/>
          <a:lstStyle/>
          <a:p>
            <a:r>
              <a:rPr lang="en-US" b="1" dirty="0"/>
              <a:t>Phospholipid bilayer: </a:t>
            </a:r>
            <a:r>
              <a:rPr lang="en-US" dirty="0"/>
              <a:t>selectively permeable, fluid mosaic model</a:t>
            </a:r>
          </a:p>
          <a:p>
            <a:pPr lvl="1"/>
            <a:r>
              <a:rPr lang="en-US" dirty="0"/>
              <a:t>Membrane proteins, phospholipids, glycoproteins, glycolipids, cholesterol</a:t>
            </a:r>
          </a:p>
          <a:p>
            <a:r>
              <a:rPr lang="en-US" b="1" dirty="0"/>
              <a:t>Osmosis</a:t>
            </a:r>
            <a:r>
              <a:rPr lang="en-US" dirty="0"/>
              <a:t>: hypertonic, hypotonic, isotonic (which is saltiest?). Water moves ___ its ____ gradient and its _____ gradient</a:t>
            </a:r>
            <a:endParaRPr lang="en-US" b="1" dirty="0"/>
          </a:p>
          <a:p>
            <a:r>
              <a:rPr lang="en-US" b="1" dirty="0"/>
              <a:t>Facilitated diffusion vs. simple diffusion</a:t>
            </a:r>
          </a:p>
          <a:p>
            <a:r>
              <a:rPr lang="en-US" b="1" dirty="0"/>
              <a:t>Channels vs. carriers vs. cotransporter</a:t>
            </a:r>
          </a:p>
          <a:p>
            <a:r>
              <a:rPr lang="en-US" b="1" dirty="0"/>
              <a:t>Passive vs. Active transport</a:t>
            </a:r>
          </a:p>
          <a:p>
            <a:r>
              <a:rPr lang="en-US" b="1" dirty="0"/>
              <a:t>Endocytosis (</a:t>
            </a:r>
            <a:r>
              <a:rPr lang="en-US" b="1" dirty="0" err="1"/>
              <a:t>phago</a:t>
            </a:r>
            <a:r>
              <a:rPr lang="en-US" b="1" dirty="0"/>
              <a:t> and </a:t>
            </a:r>
            <a:r>
              <a:rPr lang="en-US" b="1" dirty="0" err="1"/>
              <a:t>pino</a:t>
            </a:r>
            <a:r>
              <a:rPr lang="en-US" b="1" dirty="0"/>
              <a:t>) vs. exocytosis</a:t>
            </a:r>
          </a:p>
        </p:txBody>
      </p:sp>
      <p:pic>
        <p:nvPicPr>
          <p:cNvPr id="4" name="Picture 3">
            <a:extLst>
              <a:ext uri="{FF2B5EF4-FFF2-40B4-BE49-F238E27FC236}">
                <a16:creationId xmlns:a16="http://schemas.microsoft.com/office/drawing/2014/main" id="{523A6CD9-F3D8-5648-82BF-A39B88353B68}"/>
              </a:ext>
            </a:extLst>
          </p:cNvPr>
          <p:cNvPicPr>
            <a:picLocks noChangeAspect="1"/>
          </p:cNvPicPr>
          <p:nvPr/>
        </p:nvPicPr>
        <p:blipFill>
          <a:blip r:embed="rId3"/>
          <a:stretch>
            <a:fillRect/>
          </a:stretch>
        </p:blipFill>
        <p:spPr>
          <a:xfrm>
            <a:off x="6942667" y="4142813"/>
            <a:ext cx="5249333" cy="2495053"/>
          </a:xfrm>
          <a:prstGeom prst="rect">
            <a:avLst/>
          </a:prstGeom>
        </p:spPr>
      </p:pic>
    </p:spTree>
    <p:extLst>
      <p:ext uri="{BB962C8B-B14F-4D97-AF65-F5344CB8AC3E}">
        <p14:creationId xmlns:p14="http://schemas.microsoft.com/office/powerpoint/2010/main" val="2215668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668EE-11A1-484E-98E3-51A815BA9524}"/>
              </a:ext>
            </a:extLst>
          </p:cNvPr>
          <p:cNvSpPr>
            <a:spLocks noGrp="1"/>
          </p:cNvSpPr>
          <p:nvPr>
            <p:ph type="title"/>
          </p:nvPr>
        </p:nvSpPr>
        <p:spPr/>
        <p:txBody>
          <a:bodyPr/>
          <a:lstStyle/>
          <a:p>
            <a:r>
              <a:rPr lang="en-US" dirty="0"/>
              <a:t>Tour of the cell</a:t>
            </a:r>
          </a:p>
        </p:txBody>
      </p:sp>
      <p:sp>
        <p:nvSpPr>
          <p:cNvPr id="3" name="Content Placeholder 2">
            <a:extLst>
              <a:ext uri="{FF2B5EF4-FFF2-40B4-BE49-F238E27FC236}">
                <a16:creationId xmlns:a16="http://schemas.microsoft.com/office/drawing/2014/main" id="{55CFE67C-A9B3-FB44-9C78-BB1B5DDD473D}"/>
              </a:ext>
            </a:extLst>
          </p:cNvPr>
          <p:cNvSpPr>
            <a:spLocks noGrp="1"/>
          </p:cNvSpPr>
          <p:nvPr>
            <p:ph idx="1"/>
          </p:nvPr>
        </p:nvSpPr>
        <p:spPr/>
        <p:txBody>
          <a:bodyPr>
            <a:normAutofit fontScale="92500" lnSpcReduction="10000"/>
          </a:bodyPr>
          <a:lstStyle/>
          <a:p>
            <a:r>
              <a:rPr lang="en-US" b="1" dirty="0"/>
              <a:t>Prokaryotic vs. eukaryotic </a:t>
            </a:r>
          </a:p>
          <a:p>
            <a:r>
              <a:rPr lang="en-US" b="1" dirty="0"/>
              <a:t>SA:V ratio: </a:t>
            </a:r>
            <a:r>
              <a:rPr lang="en-US" dirty="0"/>
              <a:t>cells better at diffusion if this # is ___</a:t>
            </a:r>
          </a:p>
          <a:p>
            <a:r>
              <a:rPr lang="en-US" b="1" dirty="0"/>
              <a:t>Cell Theory: </a:t>
            </a:r>
            <a:r>
              <a:rPr lang="en-US" dirty="0"/>
              <a:t>1)___2)___3)___</a:t>
            </a:r>
            <a:endParaRPr lang="en-US" b="1" dirty="0"/>
          </a:p>
          <a:p>
            <a:r>
              <a:rPr lang="en-US" b="1" dirty="0"/>
              <a:t>All cells have: </a:t>
            </a:r>
            <a:r>
              <a:rPr lang="en-US" dirty="0"/>
              <a:t>1)___ 2)____ 3)____4)___</a:t>
            </a:r>
            <a:endParaRPr lang="en-US" b="1" dirty="0"/>
          </a:p>
          <a:p>
            <a:r>
              <a:rPr lang="en-US" b="1" dirty="0"/>
              <a:t>Animal vs. plant cells: </a:t>
            </a:r>
            <a:r>
              <a:rPr lang="en-US" dirty="0"/>
              <a:t>only animal cells have____: only plant ____</a:t>
            </a:r>
          </a:p>
          <a:p>
            <a:r>
              <a:rPr lang="en-US" b="1" dirty="0"/>
              <a:t>Endosymbiont theory says what? Evidence?</a:t>
            </a:r>
          </a:p>
          <a:p>
            <a:r>
              <a:rPr lang="en-US" b="1" dirty="0"/>
              <a:t>Endomembrane system: </a:t>
            </a:r>
            <a:r>
              <a:rPr lang="en-US" dirty="0"/>
              <a:t>membranes/organelles work to package, transport lipids/proteins (nuclear env, ER, </a:t>
            </a:r>
            <a:r>
              <a:rPr lang="en-US" dirty="0" err="1"/>
              <a:t>golgi</a:t>
            </a:r>
            <a:r>
              <a:rPr lang="en-US" dirty="0"/>
              <a:t>, lysosomes, vacuoles, vesicles). </a:t>
            </a:r>
          </a:p>
          <a:p>
            <a:r>
              <a:rPr lang="en-US" b="1" dirty="0"/>
              <a:t>Nuclear Env: </a:t>
            </a:r>
            <a:r>
              <a:rPr lang="en-US" dirty="0"/>
              <a:t>double-membrane, pores, nucleolus inside (rRNA), lamina (IF)</a:t>
            </a:r>
            <a:endParaRPr lang="en-US" b="1" dirty="0"/>
          </a:p>
          <a:p>
            <a:endParaRPr lang="en-US" b="1" dirty="0"/>
          </a:p>
          <a:p>
            <a:endParaRPr lang="en-US" b="1" dirty="0"/>
          </a:p>
        </p:txBody>
      </p:sp>
      <p:pic>
        <p:nvPicPr>
          <p:cNvPr id="4" name="Picture 3">
            <a:extLst>
              <a:ext uri="{FF2B5EF4-FFF2-40B4-BE49-F238E27FC236}">
                <a16:creationId xmlns:a16="http://schemas.microsoft.com/office/drawing/2014/main" id="{0DFAB17C-FE7D-4D41-A819-984588D7A719}"/>
              </a:ext>
            </a:extLst>
          </p:cNvPr>
          <p:cNvPicPr>
            <a:picLocks noChangeAspect="1"/>
          </p:cNvPicPr>
          <p:nvPr/>
        </p:nvPicPr>
        <p:blipFill>
          <a:blip r:embed="rId3"/>
          <a:stretch>
            <a:fillRect/>
          </a:stretch>
        </p:blipFill>
        <p:spPr>
          <a:xfrm>
            <a:off x="7772400" y="33816"/>
            <a:ext cx="4419600" cy="2868863"/>
          </a:xfrm>
          <a:prstGeom prst="rect">
            <a:avLst/>
          </a:prstGeom>
        </p:spPr>
      </p:pic>
    </p:spTree>
    <p:extLst>
      <p:ext uri="{BB962C8B-B14F-4D97-AF65-F5344CB8AC3E}">
        <p14:creationId xmlns:p14="http://schemas.microsoft.com/office/powerpoint/2010/main" val="3674289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842D8-2ACF-CA42-A2AB-99FF722CB93A}"/>
              </a:ext>
            </a:extLst>
          </p:cNvPr>
          <p:cNvSpPr>
            <a:spLocks noGrp="1"/>
          </p:cNvSpPr>
          <p:nvPr>
            <p:ph type="title"/>
          </p:nvPr>
        </p:nvSpPr>
        <p:spPr>
          <a:xfrm>
            <a:off x="838200" y="25255"/>
            <a:ext cx="10515600" cy="1325563"/>
          </a:xfrm>
        </p:spPr>
        <p:txBody>
          <a:bodyPr/>
          <a:lstStyle/>
          <a:p>
            <a:r>
              <a:rPr lang="en-US" dirty="0"/>
              <a:t>Tour of the cell cont.</a:t>
            </a:r>
          </a:p>
        </p:txBody>
      </p:sp>
      <p:sp>
        <p:nvSpPr>
          <p:cNvPr id="3" name="Content Placeholder 2">
            <a:extLst>
              <a:ext uri="{FF2B5EF4-FFF2-40B4-BE49-F238E27FC236}">
                <a16:creationId xmlns:a16="http://schemas.microsoft.com/office/drawing/2014/main" id="{A3C48E8F-0589-D14F-B54F-2F9984D051CC}"/>
              </a:ext>
            </a:extLst>
          </p:cNvPr>
          <p:cNvSpPr>
            <a:spLocks noGrp="1"/>
          </p:cNvSpPr>
          <p:nvPr>
            <p:ph idx="1"/>
          </p:nvPr>
        </p:nvSpPr>
        <p:spPr>
          <a:xfrm>
            <a:off x="419100" y="1350818"/>
            <a:ext cx="11353800" cy="5361709"/>
          </a:xfrm>
        </p:spPr>
        <p:txBody>
          <a:bodyPr>
            <a:normAutofit fontScale="92500" lnSpcReduction="20000"/>
          </a:bodyPr>
          <a:lstStyle/>
          <a:p>
            <a:r>
              <a:rPr lang="en-US" b="1" dirty="0"/>
              <a:t>Ribosomes: </a:t>
            </a:r>
            <a:r>
              <a:rPr lang="en-US" dirty="0"/>
              <a:t>protein making factories (large and small subunit)</a:t>
            </a:r>
          </a:p>
          <a:p>
            <a:pPr lvl="1"/>
            <a:r>
              <a:rPr lang="en-US" b="1" dirty="0"/>
              <a:t>Free- </a:t>
            </a:r>
            <a:r>
              <a:rPr lang="en-US" dirty="0"/>
              <a:t>for making cytosolic proteins</a:t>
            </a:r>
            <a:endParaRPr lang="en-US" b="1" dirty="0"/>
          </a:p>
          <a:p>
            <a:pPr lvl="1"/>
            <a:r>
              <a:rPr lang="en-US" b="1" dirty="0"/>
              <a:t>On </a:t>
            </a:r>
            <a:r>
              <a:rPr lang="en-US" b="1" dirty="0" err="1"/>
              <a:t>rER</a:t>
            </a:r>
            <a:r>
              <a:rPr lang="en-US" b="1" dirty="0"/>
              <a:t>- </a:t>
            </a:r>
            <a:r>
              <a:rPr lang="en-US" dirty="0"/>
              <a:t>for making membrane proteins, or proteins that will be </a:t>
            </a:r>
            <a:r>
              <a:rPr lang="en-US" dirty="0" err="1"/>
              <a:t>exocytosed</a:t>
            </a:r>
            <a:endParaRPr lang="en-US" dirty="0"/>
          </a:p>
          <a:p>
            <a:r>
              <a:rPr lang="en-US" b="1" dirty="0"/>
              <a:t>ER: </a:t>
            </a:r>
            <a:r>
              <a:rPr lang="en-US" dirty="0"/>
              <a:t>smooth (making lipids) and rough (making proteins)</a:t>
            </a:r>
            <a:endParaRPr lang="en-US" b="1" dirty="0"/>
          </a:p>
          <a:p>
            <a:r>
              <a:rPr lang="en-US" b="1" dirty="0"/>
              <a:t>Golgi: </a:t>
            </a:r>
            <a:r>
              <a:rPr lang="en-US" dirty="0"/>
              <a:t>cisternae folds, cis and trans, modifies lipids/proteins, adds sugars</a:t>
            </a:r>
          </a:p>
          <a:p>
            <a:r>
              <a:rPr lang="en-US" b="1" dirty="0"/>
              <a:t>Lysosomes: </a:t>
            </a:r>
            <a:r>
              <a:rPr lang="en-US" dirty="0"/>
              <a:t>low pH, enzymes, digests </a:t>
            </a:r>
          </a:p>
          <a:p>
            <a:r>
              <a:rPr lang="en-US" b="1" dirty="0" err="1"/>
              <a:t>Mitos</a:t>
            </a:r>
            <a:r>
              <a:rPr lang="en-US" b="1" dirty="0"/>
              <a:t> (in ____ </a:t>
            </a:r>
            <a:r>
              <a:rPr lang="en-US" b="1" dirty="0" err="1"/>
              <a:t>euk</a:t>
            </a:r>
            <a:r>
              <a:rPr lang="en-US" b="1" dirty="0"/>
              <a:t> cells) /</a:t>
            </a:r>
            <a:r>
              <a:rPr lang="en-US" b="1" dirty="0" err="1"/>
              <a:t>Chloros</a:t>
            </a:r>
            <a:r>
              <a:rPr lang="en-US" b="1" dirty="0"/>
              <a:t>: </a:t>
            </a:r>
          </a:p>
          <a:p>
            <a:pPr lvl="1"/>
            <a:r>
              <a:rPr lang="en-US" dirty="0" err="1"/>
              <a:t>Mitos</a:t>
            </a:r>
            <a:r>
              <a:rPr lang="en-US" dirty="0"/>
              <a:t>: use ___ to make ___</a:t>
            </a:r>
          </a:p>
          <a:p>
            <a:pPr lvl="1"/>
            <a:r>
              <a:rPr lang="en-US" dirty="0" err="1"/>
              <a:t>Chloros</a:t>
            </a:r>
            <a:r>
              <a:rPr lang="en-US" dirty="0"/>
              <a:t>: use ___ to make ___</a:t>
            </a:r>
          </a:p>
          <a:p>
            <a:r>
              <a:rPr lang="en-US" b="1" dirty="0"/>
              <a:t>Cytoskeleton: 	</a:t>
            </a:r>
          </a:p>
          <a:p>
            <a:pPr lvl="1"/>
            <a:r>
              <a:rPr lang="en-US" dirty="0"/>
              <a:t>Actin – smallest, firm twisted ropes (cytokinesis)</a:t>
            </a:r>
          </a:p>
          <a:p>
            <a:pPr lvl="1"/>
            <a:r>
              <a:rPr lang="en-US" dirty="0"/>
              <a:t>Microtubules- large, hallow tubules (railroad tracks); basis for cilia and flagella</a:t>
            </a:r>
          </a:p>
          <a:p>
            <a:pPr lvl="1"/>
            <a:r>
              <a:rPr lang="en-US" dirty="0"/>
              <a:t>Intermediate filaments- medium size, nuclear lamina</a:t>
            </a:r>
          </a:p>
          <a:p>
            <a:r>
              <a:rPr lang="en-US" b="1" dirty="0"/>
              <a:t>Extra cellular stuff: </a:t>
            </a:r>
            <a:r>
              <a:rPr lang="en-US" dirty="0"/>
              <a:t>cell wall, extracellular matrix, cellular junctions</a:t>
            </a:r>
            <a:endParaRPr lang="en-US" b="1" dirty="0"/>
          </a:p>
        </p:txBody>
      </p:sp>
      <p:pic>
        <p:nvPicPr>
          <p:cNvPr id="4" name="Picture 3">
            <a:extLst>
              <a:ext uri="{FF2B5EF4-FFF2-40B4-BE49-F238E27FC236}">
                <a16:creationId xmlns:a16="http://schemas.microsoft.com/office/drawing/2014/main" id="{5BF9CE80-4F06-844E-9F2A-6E31AE98ADC8}"/>
              </a:ext>
            </a:extLst>
          </p:cNvPr>
          <p:cNvPicPr>
            <a:picLocks noChangeAspect="1"/>
          </p:cNvPicPr>
          <p:nvPr/>
        </p:nvPicPr>
        <p:blipFill>
          <a:blip r:embed="rId3"/>
          <a:stretch>
            <a:fillRect/>
          </a:stretch>
        </p:blipFill>
        <p:spPr>
          <a:xfrm>
            <a:off x="7586132" y="3062816"/>
            <a:ext cx="4186767" cy="2080217"/>
          </a:xfrm>
          <a:prstGeom prst="rect">
            <a:avLst/>
          </a:prstGeom>
        </p:spPr>
      </p:pic>
    </p:spTree>
    <p:extLst>
      <p:ext uri="{BB962C8B-B14F-4D97-AF65-F5344CB8AC3E}">
        <p14:creationId xmlns:p14="http://schemas.microsoft.com/office/powerpoint/2010/main" val="3860180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1421</TotalTime>
  <Words>3567</Words>
  <Application>Microsoft Macintosh PowerPoint</Application>
  <PresentationFormat>Widescreen</PresentationFormat>
  <Paragraphs>355</Paragraphs>
  <Slides>36</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Book Antiqua</vt:lpstr>
      <vt:lpstr>Calibri</vt:lpstr>
      <vt:lpstr>Calibri Light</vt:lpstr>
      <vt:lpstr>Helvetica</vt:lpstr>
      <vt:lpstr>Office Theme</vt:lpstr>
      <vt:lpstr>Honors Biology Cumulative Review Slides</vt:lpstr>
      <vt:lpstr>Chemistry of life</vt:lpstr>
      <vt:lpstr>PowerPoint Presentation</vt:lpstr>
      <vt:lpstr>Biological Molecules</vt:lpstr>
      <vt:lpstr>PowerPoint Presentation</vt:lpstr>
      <vt:lpstr>PowerPoint Presentation</vt:lpstr>
      <vt:lpstr>Membranes</vt:lpstr>
      <vt:lpstr>Tour of the cell</vt:lpstr>
      <vt:lpstr>Tour of the cell cont.</vt:lpstr>
      <vt:lpstr>PowerPoint Presentation</vt:lpstr>
      <vt:lpstr>Energy and enzymes</vt:lpstr>
      <vt:lpstr>Enzyme graphs</vt:lpstr>
      <vt:lpstr>Cellular Respiration</vt:lpstr>
      <vt:lpstr>Photosynthesis</vt:lpstr>
      <vt:lpstr>PowerPoint Presentation</vt:lpstr>
      <vt:lpstr>Cell Cycle</vt:lpstr>
      <vt:lpstr>DNA</vt:lpstr>
      <vt:lpstr>Central Dogma (DNA to RNA to Protein)</vt:lpstr>
      <vt:lpstr>Gene Regulation</vt:lpstr>
      <vt:lpstr>Genetics</vt:lpstr>
      <vt:lpstr>Genetics Cont. </vt:lpstr>
      <vt:lpstr>Non-mendelian genetics</vt:lpstr>
      <vt:lpstr>Biotech</vt:lpstr>
      <vt:lpstr>Biotech cont. </vt:lpstr>
      <vt:lpstr>Evolution</vt:lpstr>
      <vt:lpstr>Evolution Cont.</vt:lpstr>
      <vt:lpstr>PowerPoint Presentation</vt:lpstr>
      <vt:lpstr>Biodiversity and classification</vt:lpstr>
      <vt:lpstr>Prokaryotes and early earth</vt:lpstr>
      <vt:lpstr>Classification</vt:lpstr>
      <vt:lpstr>Animals</vt:lpstr>
      <vt:lpstr>Cell Communication</vt:lpstr>
      <vt:lpstr>Endocrine system </vt:lpstr>
      <vt:lpstr>Immune System</vt:lpstr>
      <vt:lpstr>Nervous System</vt:lpstr>
      <vt:lpstr>Ecology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Honors Biology Cumulative Review Slides</dc:title>
  <dc:creator>Lani Keller</dc:creator>
  <cp:lastModifiedBy>Lani Keller</cp:lastModifiedBy>
  <cp:revision>24</cp:revision>
  <dcterms:created xsi:type="dcterms:W3CDTF">2021-04-20T18:40:47Z</dcterms:created>
  <dcterms:modified xsi:type="dcterms:W3CDTF">2021-04-21T18:21:58Z</dcterms:modified>
</cp:coreProperties>
</file>